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58" r:id="rId4"/>
    <p:sldId id="263" r:id="rId5"/>
    <p:sldId id="264" r:id="rId6"/>
    <p:sldId id="265" r:id="rId7"/>
    <p:sldId id="266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80" r:id="rId20"/>
    <p:sldId id="281" r:id="rId21"/>
    <p:sldId id="279" r:id="rId2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BDDC"/>
    <a:srgbClr val="CD679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1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003300" y="1651000"/>
            <a:ext cx="9144000" cy="1257300"/>
          </a:xfrm>
        </p:spPr>
        <p:txBody>
          <a:bodyPr anchor="ctr"/>
          <a:lstStyle>
            <a:lvl1pPr algn="l">
              <a:defRPr sz="6000"/>
            </a:lvl1pPr>
          </a:lstStyle>
          <a:p>
            <a:r>
              <a:rPr lang="en-US" noProof="0" dirty="0"/>
              <a:t>Session Title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003300" y="3360738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800" b="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Name</a:t>
            </a:r>
          </a:p>
          <a:p>
            <a:r>
              <a:rPr lang="en-US" noProof="0" dirty="0"/>
              <a:t>Company</a:t>
            </a:r>
          </a:p>
          <a:p>
            <a:r>
              <a:rPr lang="en-US" noProof="0" dirty="0"/>
              <a:t>Contact</a:t>
            </a:r>
          </a:p>
        </p:txBody>
      </p:sp>
      <p:pic>
        <p:nvPicPr>
          <p:cNvPr id="4" name="Imagen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42"/>
          <a:stretch/>
        </p:blipFill>
        <p:spPr>
          <a:xfrm>
            <a:off x="520702" y="334214"/>
            <a:ext cx="1997597" cy="50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8020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noProof="0" dirty="0"/>
              <a:t>Title of the Slide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469900" y="901700"/>
            <a:ext cx="10769600" cy="5170885"/>
          </a:xfrm>
        </p:spPr>
        <p:txBody>
          <a:bodyPr/>
          <a:lstStyle/>
          <a:p>
            <a:pPr lvl="0"/>
            <a:r>
              <a:rPr lang="en-US" noProof="0" dirty="0"/>
              <a:t>Important point</a:t>
            </a:r>
          </a:p>
          <a:p>
            <a:pPr lvl="1"/>
            <a:r>
              <a:rPr lang="en-US" noProof="0" dirty="0"/>
              <a:t>Second level text</a:t>
            </a:r>
          </a:p>
          <a:p>
            <a:pPr lvl="2"/>
            <a:r>
              <a:rPr lang="en-US" noProof="0" dirty="0"/>
              <a:t>Third level text</a:t>
            </a:r>
          </a:p>
          <a:p>
            <a:pPr lvl="3"/>
            <a:r>
              <a:rPr lang="en-US" noProof="0" dirty="0"/>
              <a:t>Some more text</a:t>
            </a:r>
          </a:p>
          <a:p>
            <a:pPr lvl="4"/>
            <a:r>
              <a:rPr lang="en-US" noProof="0" dirty="0"/>
              <a:t>That should not be that much important</a:t>
            </a:r>
          </a:p>
        </p:txBody>
      </p:sp>
    </p:spTree>
    <p:extLst>
      <p:ext uri="{BB962C8B-B14F-4D97-AF65-F5344CB8AC3E}">
        <p14:creationId xmlns:p14="http://schemas.microsoft.com/office/powerpoint/2010/main" val="1460297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/>
              <a:t>Title of the Slide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469900" y="901700"/>
            <a:ext cx="5549900" cy="5275263"/>
          </a:xfrm>
        </p:spPr>
        <p:txBody>
          <a:bodyPr/>
          <a:lstStyle/>
          <a:p>
            <a:pPr lvl="0"/>
            <a:r>
              <a:rPr lang="en-US" noProof="0" dirty="0"/>
              <a:t>Important point</a:t>
            </a:r>
          </a:p>
          <a:p>
            <a:pPr lvl="1"/>
            <a:r>
              <a:rPr lang="en-US" noProof="0" dirty="0"/>
              <a:t>Second level text</a:t>
            </a:r>
          </a:p>
          <a:p>
            <a:pPr lvl="2"/>
            <a:r>
              <a:rPr lang="en-US" noProof="0" dirty="0"/>
              <a:t>Third level text</a:t>
            </a:r>
          </a:p>
          <a:p>
            <a:pPr lvl="3"/>
            <a:r>
              <a:rPr lang="en-US" noProof="0" dirty="0"/>
              <a:t>Some more text</a:t>
            </a:r>
          </a:p>
          <a:p>
            <a:pPr lvl="4"/>
            <a:r>
              <a:rPr lang="en-US" noProof="0" dirty="0"/>
              <a:t>That should not be that much important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172200" y="901700"/>
            <a:ext cx="5664200" cy="5275263"/>
          </a:xfrm>
        </p:spPr>
        <p:txBody>
          <a:bodyPr/>
          <a:lstStyle/>
          <a:p>
            <a:pPr lvl="0"/>
            <a:r>
              <a:rPr lang="en-US" noProof="0" dirty="0"/>
              <a:t>Important point</a:t>
            </a:r>
          </a:p>
          <a:p>
            <a:pPr lvl="1"/>
            <a:r>
              <a:rPr lang="en-US" noProof="0" dirty="0"/>
              <a:t>Second level text</a:t>
            </a:r>
          </a:p>
          <a:p>
            <a:pPr lvl="2"/>
            <a:r>
              <a:rPr lang="en-US" noProof="0" dirty="0"/>
              <a:t>Third level text</a:t>
            </a:r>
          </a:p>
          <a:p>
            <a:pPr lvl="3"/>
            <a:r>
              <a:rPr lang="en-US" noProof="0" dirty="0"/>
              <a:t>Some more text</a:t>
            </a:r>
          </a:p>
          <a:p>
            <a:pPr lvl="4"/>
            <a:r>
              <a:rPr lang="en-US" noProof="0" dirty="0"/>
              <a:t>That should not be that much important</a:t>
            </a:r>
          </a:p>
        </p:txBody>
      </p:sp>
    </p:spTree>
    <p:extLst>
      <p:ext uri="{BB962C8B-B14F-4D97-AF65-F5344CB8AC3E}">
        <p14:creationId xmlns:p14="http://schemas.microsoft.com/office/powerpoint/2010/main" val="562929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noProof="0" dirty="0"/>
              <a:t>Thank you</a:t>
            </a:r>
          </a:p>
        </p:txBody>
      </p:sp>
      <p:sp>
        <p:nvSpPr>
          <p:cNvPr id="6" name="CuadroTexto 5"/>
          <p:cNvSpPr txBox="1"/>
          <p:nvPr userDrawn="1"/>
        </p:nvSpPr>
        <p:spPr>
          <a:xfrm>
            <a:off x="3346450" y="2174478"/>
            <a:ext cx="5969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noProof="0" dirty="0"/>
              <a:t>Questions?</a:t>
            </a:r>
          </a:p>
        </p:txBody>
      </p:sp>
      <p:sp>
        <p:nvSpPr>
          <p:cNvPr id="7" name="CuadroTexto 6"/>
          <p:cNvSpPr txBox="1"/>
          <p:nvPr userDrawn="1"/>
        </p:nvSpPr>
        <p:spPr>
          <a:xfrm>
            <a:off x="469900" y="5294650"/>
            <a:ext cx="11722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noProof="0" dirty="0"/>
              <a:t>Please remember to evaluate the session</a:t>
            </a:r>
            <a:r>
              <a:rPr lang="en-US" sz="2400" baseline="0" noProof="0" dirty="0"/>
              <a:t> online</a:t>
            </a:r>
            <a:endParaRPr lang="en-US" sz="2400" noProof="0" dirty="0"/>
          </a:p>
        </p:txBody>
      </p:sp>
    </p:spTree>
    <p:extLst>
      <p:ext uri="{BB962C8B-B14F-4D97-AF65-F5344CB8AC3E}">
        <p14:creationId xmlns:p14="http://schemas.microsoft.com/office/powerpoint/2010/main" val="2763448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 userDrawn="1"/>
        </p:nvSpPr>
        <p:spPr>
          <a:xfrm>
            <a:off x="0" y="6357143"/>
            <a:ext cx="12192000" cy="50085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 userDrawn="1"/>
        </p:nvSpPr>
        <p:spPr>
          <a:xfrm>
            <a:off x="0" y="0"/>
            <a:ext cx="12192000" cy="50085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69900" y="784622"/>
            <a:ext cx="10769600" cy="5287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err="1"/>
              <a:t>Important</a:t>
            </a:r>
            <a:r>
              <a:rPr lang="es-ES" dirty="0"/>
              <a:t> </a:t>
            </a:r>
            <a:r>
              <a:rPr lang="es-ES" dirty="0" err="1"/>
              <a:t>point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r>
              <a:rPr lang="es-ES" dirty="0"/>
              <a:t> </a:t>
            </a:r>
            <a:r>
              <a:rPr lang="es-ES" dirty="0" err="1"/>
              <a:t>text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r>
              <a:rPr lang="es-ES" dirty="0"/>
              <a:t> </a:t>
            </a:r>
            <a:r>
              <a:rPr lang="es-ES" dirty="0" err="1"/>
              <a:t>text</a:t>
            </a:r>
            <a:endParaRPr lang="es-ES" dirty="0"/>
          </a:p>
          <a:p>
            <a:pPr lvl="3"/>
            <a:r>
              <a:rPr lang="es-ES" dirty="0" err="1"/>
              <a:t>Some</a:t>
            </a:r>
            <a:r>
              <a:rPr lang="es-ES" dirty="0"/>
              <a:t> more </a:t>
            </a:r>
            <a:r>
              <a:rPr lang="es-ES" dirty="0" err="1"/>
              <a:t>text</a:t>
            </a:r>
            <a:endParaRPr lang="es-ES" dirty="0"/>
          </a:p>
          <a:p>
            <a:pPr lvl="4"/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should</a:t>
            </a:r>
            <a:r>
              <a:rPr lang="es-ES" dirty="0"/>
              <a:t> </a:t>
            </a:r>
            <a:r>
              <a:rPr lang="es-ES" dirty="0" err="1"/>
              <a:t>not</a:t>
            </a:r>
            <a:r>
              <a:rPr lang="es-ES" dirty="0"/>
              <a:t> be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much</a:t>
            </a:r>
            <a:r>
              <a:rPr lang="es-ES" dirty="0"/>
              <a:t> </a:t>
            </a:r>
            <a:r>
              <a:rPr lang="es-ES" dirty="0" err="1"/>
              <a:t>important</a:t>
            </a:r>
            <a:endParaRPr lang="es-ES" dirty="0"/>
          </a:p>
        </p:txBody>
      </p:sp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69900" y="0"/>
            <a:ext cx="11722100" cy="50085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err="1"/>
              <a:t>Title</a:t>
            </a:r>
            <a:r>
              <a:rPr lang="es-ES" dirty="0"/>
              <a:t> of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Slide</a:t>
            </a:r>
            <a:endParaRPr lang="es-ES" dirty="0"/>
          </a:p>
        </p:txBody>
      </p:sp>
      <p:sp>
        <p:nvSpPr>
          <p:cNvPr id="9" name="Marcador de título 1"/>
          <p:cNvSpPr txBox="1">
            <a:spLocks/>
          </p:cNvSpPr>
          <p:nvPr userDrawn="1"/>
        </p:nvSpPr>
        <p:spPr>
          <a:xfrm>
            <a:off x="469900" y="6464300"/>
            <a:ext cx="2717800" cy="32385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000" b="0" dirty="0"/>
              <a:t>#DNNConnect2017</a:t>
            </a:r>
          </a:p>
        </p:txBody>
      </p:sp>
      <p:pic>
        <p:nvPicPr>
          <p:cNvPr id="4" name="Imagen 3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41"/>
          <a:stretch/>
        </p:blipFill>
        <p:spPr>
          <a:xfrm>
            <a:off x="10210801" y="6480604"/>
            <a:ext cx="1130299" cy="28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077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3.png"/><Relationship Id="rId2" Type="http://schemas.openxmlformats.org/officeDocument/2006/relationships/hyperlink" Target="http://foundation.zurb.com/sites/getting-started.html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03299" y="1651000"/>
            <a:ext cx="9868523" cy="1257300"/>
          </a:xfrm>
        </p:spPr>
        <p:txBody>
          <a:bodyPr>
            <a:normAutofit fontScale="90000"/>
          </a:bodyPr>
          <a:lstStyle/>
          <a:p>
            <a:r>
              <a:rPr lang="en-US" dirty="0"/>
              <a:t>Simple theme creation using Sass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Geoff Barlow</a:t>
            </a:r>
          </a:p>
          <a:p>
            <a:r>
              <a:rPr lang="en-US" dirty="0"/>
              <a:t>DnnConsulting.net</a:t>
            </a:r>
          </a:p>
          <a:p>
            <a:r>
              <a:rPr lang="en-US" dirty="0"/>
              <a:t>Info@dnnconsulting.nl</a:t>
            </a:r>
          </a:p>
        </p:txBody>
      </p:sp>
    </p:spTree>
    <p:extLst>
      <p:ext uri="{BB962C8B-B14F-4D97-AF65-F5344CB8AC3E}">
        <p14:creationId xmlns:p14="http://schemas.microsoft.com/office/powerpoint/2010/main" val="1972979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" y="0"/>
            <a:ext cx="11722100" cy="500857"/>
          </a:xfrm>
        </p:spPr>
        <p:txBody>
          <a:bodyPr>
            <a:normAutofit/>
          </a:bodyPr>
          <a:lstStyle/>
          <a:p>
            <a:r>
              <a:rPr lang="en-US" dirty="0"/>
              <a:t>Sass nesting</a:t>
            </a:r>
          </a:p>
        </p:txBody>
      </p:sp>
      <p:sp>
        <p:nvSpPr>
          <p:cNvPr id="5" name="Marcador de contenido 2"/>
          <p:cNvSpPr>
            <a:spLocks noGrp="1"/>
          </p:cNvSpPr>
          <p:nvPr>
            <p:ph sz="half" idx="1"/>
          </p:nvPr>
        </p:nvSpPr>
        <p:spPr>
          <a:xfrm>
            <a:off x="469900" y="739273"/>
            <a:ext cx="11361201" cy="1600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It is possible to nest CSS classes with SASS. This allows you </a:t>
            </a:r>
          </a:p>
          <a:p>
            <a:pPr marL="0" indent="0">
              <a:buNone/>
            </a:pPr>
            <a:r>
              <a:rPr lang="en-US" dirty="0"/>
              <a:t>to write less code, easier to read and understand and </a:t>
            </a:r>
          </a:p>
          <a:p>
            <a:pPr marL="0" indent="0">
              <a:buNone/>
            </a:pPr>
            <a:r>
              <a:rPr lang="en-US" dirty="0"/>
              <a:t>save time.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Graphic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81007" y="739273"/>
            <a:ext cx="1452319" cy="1089240"/>
          </a:xfrm>
          <a:prstGeom prst="rect">
            <a:avLst/>
          </a:prstGeom>
        </p:spPr>
      </p:pic>
      <p:pic>
        <p:nvPicPr>
          <p:cNvPr id="7" name="Graphic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88966" y="5674796"/>
            <a:ext cx="1644360" cy="57195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50500" y="5661972"/>
            <a:ext cx="4442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Css with superpowers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9900" y="2577709"/>
            <a:ext cx="5515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SCSS syntax: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6591" y="3062960"/>
            <a:ext cx="5419083" cy="24402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.container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{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width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100%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h1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{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color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red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}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035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" y="0"/>
            <a:ext cx="11722100" cy="500857"/>
          </a:xfrm>
        </p:spPr>
        <p:txBody>
          <a:bodyPr>
            <a:normAutofit/>
          </a:bodyPr>
          <a:lstStyle/>
          <a:p>
            <a:r>
              <a:rPr lang="en-US" dirty="0"/>
              <a:t>Sass nesting</a:t>
            </a:r>
          </a:p>
        </p:txBody>
      </p:sp>
      <p:sp>
        <p:nvSpPr>
          <p:cNvPr id="5" name="Marcador de contenido 2"/>
          <p:cNvSpPr>
            <a:spLocks noGrp="1"/>
          </p:cNvSpPr>
          <p:nvPr>
            <p:ph sz="half" idx="1"/>
          </p:nvPr>
        </p:nvSpPr>
        <p:spPr>
          <a:xfrm>
            <a:off x="469900" y="739273"/>
            <a:ext cx="11361201" cy="1600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It is possible to nest CSS classes with SASS. This allows you </a:t>
            </a:r>
          </a:p>
          <a:p>
            <a:pPr marL="0" indent="0">
              <a:buNone/>
            </a:pPr>
            <a:r>
              <a:rPr lang="en-US" dirty="0"/>
              <a:t>to write less code, easier to read and understand and </a:t>
            </a:r>
          </a:p>
          <a:p>
            <a:pPr marL="0" indent="0">
              <a:buNone/>
            </a:pPr>
            <a:r>
              <a:rPr lang="en-US" dirty="0"/>
              <a:t>save time.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Graphic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81007" y="739273"/>
            <a:ext cx="1452319" cy="1089240"/>
          </a:xfrm>
          <a:prstGeom prst="rect">
            <a:avLst/>
          </a:prstGeom>
        </p:spPr>
      </p:pic>
      <p:pic>
        <p:nvPicPr>
          <p:cNvPr id="7" name="Graphic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88966" y="5674796"/>
            <a:ext cx="1644360" cy="57195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50500" y="5661972"/>
            <a:ext cx="4442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Css with superpowers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9900" y="2577709"/>
            <a:ext cx="5515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SCSS syntax: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6591" y="3062960"/>
            <a:ext cx="5419083" cy="24402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.container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{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width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100%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h1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{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color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red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}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}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90474" y="2569029"/>
            <a:ext cx="5515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Css result:</a:t>
            </a:r>
          </a:p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90474" y="3050136"/>
            <a:ext cx="5419083" cy="24530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.container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  {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width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100%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 }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.container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h1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{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color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red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779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" y="0"/>
            <a:ext cx="11722100" cy="500857"/>
          </a:xfrm>
        </p:spPr>
        <p:txBody>
          <a:bodyPr>
            <a:normAutofit/>
          </a:bodyPr>
          <a:lstStyle/>
          <a:p>
            <a:r>
              <a:rPr lang="en-US" dirty="0"/>
              <a:t>Sass Mixins</a:t>
            </a:r>
          </a:p>
        </p:txBody>
      </p:sp>
      <p:sp>
        <p:nvSpPr>
          <p:cNvPr id="5" name="Marcador de contenido 2"/>
          <p:cNvSpPr>
            <a:spLocks noGrp="1"/>
          </p:cNvSpPr>
          <p:nvPr>
            <p:ph sz="half" idx="1"/>
          </p:nvPr>
        </p:nvSpPr>
        <p:spPr>
          <a:xfrm>
            <a:off x="469900" y="739273"/>
            <a:ext cx="11361201" cy="1600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Sass mixins are re-usable code snippets to save time when </a:t>
            </a:r>
          </a:p>
          <a:p>
            <a:pPr marL="0" indent="0">
              <a:buNone/>
            </a:pPr>
            <a:r>
              <a:rPr lang="en-US" dirty="0"/>
              <a:t>coding your Css. It is also possible to pass values to the mixins </a:t>
            </a:r>
          </a:p>
          <a:p>
            <a:pPr marL="0" indent="0">
              <a:buNone/>
            </a:pPr>
            <a:r>
              <a:rPr lang="en-US" dirty="0"/>
              <a:t>To make them more flexible.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Graphic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81007" y="739273"/>
            <a:ext cx="1452319" cy="1089240"/>
          </a:xfrm>
          <a:prstGeom prst="rect">
            <a:avLst/>
          </a:prstGeom>
        </p:spPr>
      </p:pic>
      <p:pic>
        <p:nvPicPr>
          <p:cNvPr id="7" name="Graphic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88966" y="5674796"/>
            <a:ext cx="1644360" cy="57195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50500" y="5661972"/>
            <a:ext cx="4442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Css with superpowers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9900" y="2577709"/>
            <a:ext cx="5515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SCSS syntax: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6591" y="3062960"/>
            <a:ext cx="5419083" cy="24402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800080"/>
                </a:solidFill>
                <a:latin typeface="Consolas" panose="020B0609020204030204" pitchFamily="49" charset="0"/>
              </a:rPr>
              <a:t>mixin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border-radius($radius)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-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webkit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-border-radius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$radius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-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moz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-border-radius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$radius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-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ms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-border-radius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$radius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border-radius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$radius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</a:rPr>
              <a:t>.box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{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</a:rPr>
              <a:t>@include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border-radius(10px);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879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" y="0"/>
            <a:ext cx="11722100" cy="500857"/>
          </a:xfrm>
        </p:spPr>
        <p:txBody>
          <a:bodyPr>
            <a:normAutofit/>
          </a:bodyPr>
          <a:lstStyle/>
          <a:p>
            <a:r>
              <a:rPr lang="en-US" dirty="0"/>
              <a:t>Sass Mixins</a:t>
            </a:r>
          </a:p>
        </p:txBody>
      </p:sp>
      <p:sp>
        <p:nvSpPr>
          <p:cNvPr id="5" name="Marcador de contenido 2"/>
          <p:cNvSpPr>
            <a:spLocks noGrp="1"/>
          </p:cNvSpPr>
          <p:nvPr>
            <p:ph sz="half" idx="1"/>
          </p:nvPr>
        </p:nvSpPr>
        <p:spPr>
          <a:xfrm>
            <a:off x="469900" y="739273"/>
            <a:ext cx="11361201" cy="1600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Sass mixins are re-usable code snippets to save time when </a:t>
            </a:r>
          </a:p>
          <a:p>
            <a:pPr marL="0" indent="0">
              <a:buNone/>
            </a:pPr>
            <a:r>
              <a:rPr lang="en-US" dirty="0"/>
              <a:t>coding your Css. It is also possible to pass values to the mixins </a:t>
            </a:r>
          </a:p>
          <a:p>
            <a:pPr marL="0" indent="0">
              <a:buNone/>
            </a:pPr>
            <a:r>
              <a:rPr lang="en-US" dirty="0"/>
              <a:t>To make them more flexible.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Graphic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81007" y="739273"/>
            <a:ext cx="1452319" cy="1089240"/>
          </a:xfrm>
          <a:prstGeom prst="rect">
            <a:avLst/>
          </a:prstGeom>
        </p:spPr>
      </p:pic>
      <p:pic>
        <p:nvPicPr>
          <p:cNvPr id="7" name="Graphic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88966" y="5674796"/>
            <a:ext cx="1644360" cy="57195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50500" y="5661972"/>
            <a:ext cx="4442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Css with superpowers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9900" y="2577709"/>
            <a:ext cx="5515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SCSS syntax: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6591" y="3062960"/>
            <a:ext cx="5419083" cy="24402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800080"/>
                </a:solidFill>
                <a:latin typeface="Consolas" panose="020B0609020204030204" pitchFamily="49" charset="0"/>
              </a:rPr>
              <a:t>mixin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border-radius($radius)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-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webkit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-border-radius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$radius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-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moz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-border-radius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$radius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-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ms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-border-radius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$radius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border-radius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$radius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</a:rPr>
              <a:t>.box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{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</a:rPr>
              <a:t>@include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border-radius(10px); }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90474" y="2569029"/>
            <a:ext cx="5515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Css result:</a:t>
            </a:r>
          </a:p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90474" y="3050136"/>
            <a:ext cx="5419083" cy="24530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</a:rPr>
              <a:t>.box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{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-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webkit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-border-radius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10px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-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moz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-border-radius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10px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-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ms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-border-radius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10px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border-radius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10px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652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" y="0"/>
            <a:ext cx="11722100" cy="500857"/>
          </a:xfrm>
        </p:spPr>
        <p:txBody>
          <a:bodyPr>
            <a:normAutofit/>
          </a:bodyPr>
          <a:lstStyle/>
          <a:p>
            <a:r>
              <a:rPr lang="en-US" dirty="0"/>
              <a:t>Extend/Inheritance</a:t>
            </a:r>
          </a:p>
        </p:txBody>
      </p:sp>
      <p:sp>
        <p:nvSpPr>
          <p:cNvPr id="5" name="Marcador de contenido 2"/>
          <p:cNvSpPr>
            <a:spLocks noGrp="1"/>
          </p:cNvSpPr>
          <p:nvPr>
            <p:ph sz="half" idx="1"/>
          </p:nvPr>
        </p:nvSpPr>
        <p:spPr>
          <a:xfrm>
            <a:off x="469900" y="739273"/>
            <a:ext cx="11361201" cy="1600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Using the Sass </a:t>
            </a:r>
            <a:r>
              <a:rPr lang="en-US" dirty="0">
                <a:solidFill>
                  <a:srgbClr val="CD679A"/>
                </a:solidFill>
              </a:rPr>
              <a:t>@extend </a:t>
            </a:r>
            <a:r>
              <a:rPr lang="en-US" dirty="0"/>
              <a:t>lets share a set of Css properties from </a:t>
            </a:r>
          </a:p>
          <a:p>
            <a:pPr marL="0" indent="0">
              <a:buNone/>
            </a:pPr>
            <a:r>
              <a:rPr lang="en-US" dirty="0"/>
              <a:t>one selector to another and helps to keeps Sass very DRY.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Graphic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81007" y="739273"/>
            <a:ext cx="1452319" cy="1089240"/>
          </a:xfrm>
          <a:prstGeom prst="rect">
            <a:avLst/>
          </a:prstGeom>
        </p:spPr>
      </p:pic>
      <p:pic>
        <p:nvPicPr>
          <p:cNvPr id="7" name="Graphic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88966" y="5674796"/>
            <a:ext cx="1644360" cy="57195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50500" y="5661972"/>
            <a:ext cx="4442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Css with superpowers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8245" y="1931378"/>
            <a:ext cx="5515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SCSS syntax: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6591" y="2377960"/>
            <a:ext cx="5419083" cy="31252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</a:rPr>
              <a:t>.message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border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1px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solid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#ccc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padding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10px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color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#333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</a:rPr>
              <a:t>.success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</a:rPr>
              <a:t>@extend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.message;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border-color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green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8664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" y="0"/>
            <a:ext cx="11722100" cy="500857"/>
          </a:xfrm>
        </p:spPr>
        <p:txBody>
          <a:bodyPr>
            <a:normAutofit/>
          </a:bodyPr>
          <a:lstStyle/>
          <a:p>
            <a:r>
              <a:rPr lang="en-US" dirty="0"/>
              <a:t>Extend/Inheritance</a:t>
            </a:r>
          </a:p>
        </p:txBody>
      </p:sp>
      <p:sp>
        <p:nvSpPr>
          <p:cNvPr id="5" name="Marcador de contenido 2"/>
          <p:cNvSpPr>
            <a:spLocks noGrp="1"/>
          </p:cNvSpPr>
          <p:nvPr>
            <p:ph sz="half" idx="1"/>
          </p:nvPr>
        </p:nvSpPr>
        <p:spPr>
          <a:xfrm>
            <a:off x="469900" y="739273"/>
            <a:ext cx="11361201" cy="1600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Using the Sass </a:t>
            </a:r>
            <a:r>
              <a:rPr lang="en-US" dirty="0">
                <a:solidFill>
                  <a:srgbClr val="CD679A"/>
                </a:solidFill>
              </a:rPr>
              <a:t>@extend </a:t>
            </a:r>
            <a:r>
              <a:rPr lang="en-US" dirty="0"/>
              <a:t>lets share a set of Css properties from </a:t>
            </a:r>
          </a:p>
          <a:p>
            <a:pPr marL="0" indent="0">
              <a:buNone/>
            </a:pPr>
            <a:r>
              <a:rPr lang="en-US" dirty="0"/>
              <a:t>one selector to another and helps to keeps Sass very DRY.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Graphic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81007" y="739273"/>
            <a:ext cx="1452319" cy="1089240"/>
          </a:xfrm>
          <a:prstGeom prst="rect">
            <a:avLst/>
          </a:prstGeom>
        </p:spPr>
      </p:pic>
      <p:pic>
        <p:nvPicPr>
          <p:cNvPr id="7" name="Graphic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88966" y="5674796"/>
            <a:ext cx="1644360" cy="57195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50500" y="5661972"/>
            <a:ext cx="4442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Css with superpowers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8245" y="1931378"/>
            <a:ext cx="5515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SCSS syntax: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6591" y="2377960"/>
            <a:ext cx="5419083" cy="31252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</a:rPr>
              <a:t>.message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border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1px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solid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#ccc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padding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10px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color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#333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</a:rPr>
              <a:t>.success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</a:rPr>
              <a:t>@extend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.message;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border-color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green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150500" y="1931378"/>
            <a:ext cx="5515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Css result:</a:t>
            </a:r>
          </a:p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26896" y="2377960"/>
            <a:ext cx="5555859" cy="31252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</a:rPr>
              <a:t>.message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</a:rPr>
              <a:t>.success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border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1px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solid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#ccc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padding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10px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color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#333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</a:rPr>
              <a:t>.success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border-color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green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7033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" y="0"/>
            <a:ext cx="11722100" cy="500857"/>
          </a:xfrm>
        </p:spPr>
        <p:txBody>
          <a:bodyPr>
            <a:normAutofit/>
          </a:bodyPr>
          <a:lstStyle/>
          <a:p>
            <a:r>
              <a:rPr lang="en-US" dirty="0"/>
              <a:t>Sass Operators</a:t>
            </a:r>
          </a:p>
        </p:txBody>
      </p:sp>
      <p:sp>
        <p:nvSpPr>
          <p:cNvPr id="5" name="Marcador de contenido 2"/>
          <p:cNvSpPr>
            <a:spLocks noGrp="1"/>
          </p:cNvSpPr>
          <p:nvPr>
            <p:ph sz="half" idx="1"/>
          </p:nvPr>
        </p:nvSpPr>
        <p:spPr>
          <a:xfrm>
            <a:off x="469900" y="739273"/>
            <a:ext cx="11361201" cy="1600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Being able to do basic math in your Css is very helpful. Sass</a:t>
            </a:r>
          </a:p>
          <a:p>
            <a:pPr marL="0" indent="0">
              <a:buNone/>
            </a:pPr>
            <a:r>
              <a:rPr lang="en-US" dirty="0"/>
              <a:t>has a handful of operators like </a:t>
            </a:r>
            <a:r>
              <a:rPr lang="en-US" dirty="0">
                <a:solidFill>
                  <a:srgbClr val="CD679A"/>
                </a:solidFill>
              </a:rPr>
              <a:t>+</a:t>
            </a:r>
            <a:r>
              <a:rPr lang="en-US" dirty="0"/>
              <a:t>, </a:t>
            </a:r>
            <a:r>
              <a:rPr lang="en-US" dirty="0">
                <a:solidFill>
                  <a:srgbClr val="CD679A"/>
                </a:solidFill>
              </a:rPr>
              <a:t>-</a:t>
            </a:r>
            <a:r>
              <a:rPr lang="en-US" dirty="0"/>
              <a:t>, </a:t>
            </a:r>
            <a:r>
              <a:rPr lang="en-US" dirty="0">
                <a:solidFill>
                  <a:srgbClr val="CD679A"/>
                </a:solidFill>
              </a:rPr>
              <a:t>*</a:t>
            </a:r>
            <a:r>
              <a:rPr lang="en-US" dirty="0"/>
              <a:t>, </a:t>
            </a:r>
            <a:r>
              <a:rPr lang="en-US" dirty="0">
                <a:solidFill>
                  <a:srgbClr val="CD679A"/>
                </a:solidFill>
              </a:rPr>
              <a:t>/</a:t>
            </a:r>
            <a:r>
              <a:rPr lang="en-US" dirty="0"/>
              <a:t> and </a:t>
            </a:r>
            <a:r>
              <a:rPr lang="en-US" dirty="0">
                <a:solidFill>
                  <a:srgbClr val="CD679A"/>
                </a:solidFill>
              </a:rPr>
              <a:t>%</a:t>
            </a:r>
            <a:r>
              <a:rPr lang="en-US" dirty="0"/>
              <a:t> you can use.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Graphic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81007" y="739273"/>
            <a:ext cx="1452319" cy="1089240"/>
          </a:xfrm>
          <a:prstGeom prst="rect">
            <a:avLst/>
          </a:prstGeom>
        </p:spPr>
      </p:pic>
      <p:pic>
        <p:nvPicPr>
          <p:cNvPr id="7" name="Graphic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88966" y="5674796"/>
            <a:ext cx="1644360" cy="57195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50500" y="5661972"/>
            <a:ext cx="4442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Css with superpowers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8245" y="1828513"/>
            <a:ext cx="5515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SCSS syntax: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6591" y="2377960"/>
            <a:ext cx="5419083" cy="31252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</a:rPr>
              <a:t>.container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{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width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100%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</a:rPr>
              <a:t>article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left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width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700px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/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960px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100%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</a:rPr>
              <a:t>.sidebar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right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width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200px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/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960px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100%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619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" y="0"/>
            <a:ext cx="11722100" cy="500857"/>
          </a:xfrm>
        </p:spPr>
        <p:txBody>
          <a:bodyPr>
            <a:normAutofit/>
          </a:bodyPr>
          <a:lstStyle/>
          <a:p>
            <a:r>
              <a:rPr lang="en-US" dirty="0"/>
              <a:t>Sass Operators</a:t>
            </a:r>
          </a:p>
        </p:txBody>
      </p:sp>
      <p:sp>
        <p:nvSpPr>
          <p:cNvPr id="5" name="Marcador de contenido 2"/>
          <p:cNvSpPr>
            <a:spLocks noGrp="1"/>
          </p:cNvSpPr>
          <p:nvPr>
            <p:ph sz="half" idx="1"/>
          </p:nvPr>
        </p:nvSpPr>
        <p:spPr>
          <a:xfrm>
            <a:off x="469900" y="739273"/>
            <a:ext cx="11361201" cy="1600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Being able to do basic math in your Css is very helpful. Sass</a:t>
            </a:r>
          </a:p>
          <a:p>
            <a:pPr marL="0" indent="0">
              <a:buNone/>
            </a:pPr>
            <a:r>
              <a:rPr lang="en-US" dirty="0"/>
              <a:t>has a handful of operators like </a:t>
            </a:r>
            <a:r>
              <a:rPr lang="en-US" dirty="0">
                <a:solidFill>
                  <a:srgbClr val="CD679A"/>
                </a:solidFill>
              </a:rPr>
              <a:t>+</a:t>
            </a:r>
            <a:r>
              <a:rPr lang="en-US" dirty="0"/>
              <a:t>, </a:t>
            </a:r>
            <a:r>
              <a:rPr lang="en-US" dirty="0">
                <a:solidFill>
                  <a:srgbClr val="CD679A"/>
                </a:solidFill>
              </a:rPr>
              <a:t>-</a:t>
            </a:r>
            <a:r>
              <a:rPr lang="en-US" dirty="0"/>
              <a:t>, </a:t>
            </a:r>
            <a:r>
              <a:rPr lang="en-US" dirty="0">
                <a:solidFill>
                  <a:srgbClr val="CD679A"/>
                </a:solidFill>
              </a:rPr>
              <a:t>*</a:t>
            </a:r>
            <a:r>
              <a:rPr lang="en-US" dirty="0"/>
              <a:t>, </a:t>
            </a:r>
            <a:r>
              <a:rPr lang="en-US" dirty="0">
                <a:solidFill>
                  <a:srgbClr val="CD679A"/>
                </a:solidFill>
              </a:rPr>
              <a:t>/</a:t>
            </a:r>
            <a:r>
              <a:rPr lang="en-US" dirty="0"/>
              <a:t> and </a:t>
            </a:r>
            <a:r>
              <a:rPr lang="en-US" dirty="0">
                <a:solidFill>
                  <a:srgbClr val="CD679A"/>
                </a:solidFill>
              </a:rPr>
              <a:t>%</a:t>
            </a:r>
            <a:r>
              <a:rPr lang="en-US" dirty="0"/>
              <a:t> you can use.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Graphic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81007" y="739273"/>
            <a:ext cx="1452319" cy="1089240"/>
          </a:xfrm>
          <a:prstGeom prst="rect">
            <a:avLst/>
          </a:prstGeom>
        </p:spPr>
      </p:pic>
      <p:pic>
        <p:nvPicPr>
          <p:cNvPr id="7" name="Graphic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88966" y="5674796"/>
            <a:ext cx="1644360" cy="57195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50500" y="5661972"/>
            <a:ext cx="4442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Css with superpowers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8245" y="1828513"/>
            <a:ext cx="5515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SCSS syntax: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6591" y="2377960"/>
            <a:ext cx="5419083" cy="31252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</a:rPr>
              <a:t>.container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{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width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100%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</a:rPr>
              <a:t>article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left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width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700px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/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960px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100%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</a:rPr>
              <a:t>.sidebar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right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width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200px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/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960px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100%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174673" y="1828513"/>
            <a:ext cx="5515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Css result:</a:t>
            </a:r>
          </a:p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23019" y="2377960"/>
            <a:ext cx="5419083" cy="31252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</a:rPr>
              <a:t>.container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width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100%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</a:rPr>
              <a:t>article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left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width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72.91667%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800000"/>
                </a:solidFill>
                <a:latin typeface="Consolas" panose="020B0609020204030204" pitchFamily="49" charset="0"/>
              </a:rPr>
              <a:t>.sidebar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right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width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20.83333%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0483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" y="0"/>
            <a:ext cx="11722100" cy="500857"/>
          </a:xfrm>
        </p:spPr>
        <p:txBody>
          <a:bodyPr>
            <a:normAutofit/>
          </a:bodyPr>
          <a:lstStyle/>
          <a:p>
            <a:r>
              <a:rPr lang="en-US" dirty="0"/>
              <a:t>Setup of a Sass theme</a:t>
            </a:r>
          </a:p>
        </p:txBody>
      </p:sp>
      <p:sp>
        <p:nvSpPr>
          <p:cNvPr id="5" name="Marcador de contenido 2"/>
          <p:cNvSpPr>
            <a:spLocks noGrp="1"/>
          </p:cNvSpPr>
          <p:nvPr>
            <p:ph sz="half" idx="1"/>
          </p:nvPr>
        </p:nvSpPr>
        <p:spPr>
          <a:xfrm>
            <a:off x="469900" y="739273"/>
            <a:ext cx="11361201" cy="29632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b="1" dirty="0">
              <a:solidFill>
                <a:srgbClr val="CD679A"/>
              </a:solidFill>
            </a:endParaRPr>
          </a:p>
          <a:p>
            <a:pPr marL="0" indent="0" algn="ctr">
              <a:buNone/>
            </a:pPr>
            <a:endParaRPr lang="en-US" sz="4000" b="1" dirty="0">
              <a:solidFill>
                <a:srgbClr val="CD679A"/>
              </a:solidFill>
            </a:endParaRPr>
          </a:p>
          <a:p>
            <a:pPr marL="0" indent="0" algn="ctr">
              <a:buNone/>
            </a:pPr>
            <a:endParaRPr lang="en-US" sz="4000" b="1" dirty="0">
              <a:solidFill>
                <a:srgbClr val="CD679A"/>
              </a:solidFill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CD679A"/>
                </a:solidFill>
              </a:rPr>
              <a:t>Creating A Sass theme in Dnn</a:t>
            </a:r>
          </a:p>
        </p:txBody>
      </p:sp>
      <p:pic>
        <p:nvPicPr>
          <p:cNvPr id="6" name="Graphic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81007" y="739273"/>
            <a:ext cx="1452319" cy="1089240"/>
          </a:xfrm>
          <a:prstGeom prst="rect">
            <a:avLst/>
          </a:prstGeom>
        </p:spPr>
      </p:pic>
      <p:pic>
        <p:nvPicPr>
          <p:cNvPr id="7" name="Graphic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88966" y="5674796"/>
            <a:ext cx="1644360" cy="57195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402253" y="5661972"/>
            <a:ext cx="51912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themes with superpowers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316" y="5661972"/>
            <a:ext cx="2486551" cy="57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099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" y="0"/>
            <a:ext cx="11722100" cy="500857"/>
          </a:xfrm>
        </p:spPr>
        <p:txBody>
          <a:bodyPr>
            <a:normAutofit/>
          </a:bodyPr>
          <a:lstStyle/>
          <a:p>
            <a:r>
              <a:rPr lang="en-US" dirty="0"/>
              <a:t>Theme structure</a:t>
            </a:r>
          </a:p>
        </p:txBody>
      </p:sp>
      <p:pic>
        <p:nvPicPr>
          <p:cNvPr id="6" name="Graphic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81007" y="739273"/>
            <a:ext cx="1452319" cy="1089240"/>
          </a:xfrm>
          <a:prstGeom prst="rect">
            <a:avLst/>
          </a:prstGeom>
        </p:spPr>
      </p:pic>
      <p:pic>
        <p:nvPicPr>
          <p:cNvPr id="7" name="Graphic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88966" y="5674796"/>
            <a:ext cx="1644360" cy="571951"/>
          </a:xfrm>
          <a:prstGeom prst="rect">
            <a:avLst/>
          </a:prstGeom>
        </p:spPr>
      </p:pic>
      <p:sp>
        <p:nvSpPr>
          <p:cNvPr id="54" name="Flowchart: Process 53"/>
          <p:cNvSpPr/>
          <p:nvPr/>
        </p:nvSpPr>
        <p:spPr>
          <a:xfrm>
            <a:off x="320695" y="755194"/>
            <a:ext cx="1491276" cy="342703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Theme name</a:t>
            </a:r>
          </a:p>
        </p:txBody>
      </p:sp>
      <p:sp>
        <p:nvSpPr>
          <p:cNvPr id="55" name="Flowchart: Process 54"/>
          <p:cNvSpPr/>
          <p:nvPr/>
        </p:nvSpPr>
        <p:spPr>
          <a:xfrm>
            <a:off x="1314568" y="1279872"/>
            <a:ext cx="1279973" cy="369265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assets</a:t>
            </a:r>
          </a:p>
        </p:txBody>
      </p:sp>
      <p:cxnSp>
        <p:nvCxnSpPr>
          <p:cNvPr id="56" name="Connector: Elbow 55"/>
          <p:cNvCxnSpPr>
            <a:cxnSpLocks/>
            <a:stCxn id="54" idx="2"/>
            <a:endCxn id="55" idx="1"/>
          </p:cNvCxnSpPr>
          <p:nvPr/>
        </p:nvCxnSpPr>
        <p:spPr>
          <a:xfrm rot="16200000" flipH="1">
            <a:off x="1007146" y="1157083"/>
            <a:ext cx="366608" cy="248235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Flowchart: Process 56"/>
          <p:cNvSpPr/>
          <p:nvPr/>
        </p:nvSpPr>
        <p:spPr>
          <a:xfrm>
            <a:off x="2347708" y="1841387"/>
            <a:ext cx="1281843" cy="356261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css</a:t>
            </a:r>
          </a:p>
        </p:txBody>
      </p:sp>
      <p:cxnSp>
        <p:nvCxnSpPr>
          <p:cNvPr id="58" name="Connector: Elbow 57"/>
          <p:cNvCxnSpPr>
            <a:cxnSpLocks/>
            <a:stCxn id="55" idx="2"/>
          </p:cNvCxnSpPr>
          <p:nvPr/>
        </p:nvCxnSpPr>
        <p:spPr>
          <a:xfrm rot="16200000" flipH="1">
            <a:off x="1949482" y="1654210"/>
            <a:ext cx="386468" cy="376322"/>
          </a:xfrm>
          <a:prstGeom prst="bentConnector3">
            <a:avLst>
              <a:gd name="adj1" fmla="val 9935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or: Elbow 58"/>
          <p:cNvCxnSpPr>
            <a:cxnSpLocks/>
            <a:stCxn id="55" idx="2"/>
          </p:cNvCxnSpPr>
          <p:nvPr/>
        </p:nvCxnSpPr>
        <p:spPr>
          <a:xfrm rot="16200000" flipH="1">
            <a:off x="1756519" y="1847172"/>
            <a:ext cx="792028" cy="395957"/>
          </a:xfrm>
          <a:prstGeom prst="bentConnector3">
            <a:avLst>
              <a:gd name="adj1" fmla="val 10028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lowchart: Process 59"/>
          <p:cNvSpPr/>
          <p:nvPr/>
        </p:nvSpPr>
        <p:spPr>
          <a:xfrm>
            <a:off x="2347708" y="2291654"/>
            <a:ext cx="1281843" cy="346327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js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1" name="Connector: Elbow 60"/>
          <p:cNvCxnSpPr>
            <a:cxnSpLocks/>
            <a:stCxn id="55" idx="2"/>
          </p:cNvCxnSpPr>
          <p:nvPr/>
        </p:nvCxnSpPr>
        <p:spPr>
          <a:xfrm rot="16200000" flipH="1">
            <a:off x="1536757" y="2066934"/>
            <a:ext cx="1228748" cy="393153"/>
          </a:xfrm>
          <a:prstGeom prst="bentConnector3">
            <a:avLst>
              <a:gd name="adj1" fmla="val 98851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Flowchart: Process 61"/>
          <p:cNvSpPr/>
          <p:nvPr/>
        </p:nvSpPr>
        <p:spPr>
          <a:xfrm>
            <a:off x="3291894" y="4097091"/>
            <a:ext cx="1308957" cy="346327"/>
          </a:xfrm>
          <a:prstGeom prst="flowChartProcess">
            <a:avLst/>
          </a:prstGeom>
          <a:solidFill>
            <a:srgbClr val="CD67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partials</a:t>
            </a:r>
          </a:p>
        </p:txBody>
      </p:sp>
      <p:cxnSp>
        <p:nvCxnSpPr>
          <p:cNvPr id="63" name="Connector: Elbow 62"/>
          <p:cNvCxnSpPr>
            <a:cxnSpLocks/>
          </p:cNvCxnSpPr>
          <p:nvPr/>
        </p:nvCxnSpPr>
        <p:spPr>
          <a:xfrm rot="16200000" flipH="1">
            <a:off x="2845361" y="3380883"/>
            <a:ext cx="479810" cy="413256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or: Elbow 63"/>
          <p:cNvCxnSpPr>
            <a:cxnSpLocks/>
          </p:cNvCxnSpPr>
          <p:nvPr/>
        </p:nvCxnSpPr>
        <p:spPr>
          <a:xfrm rot="16200000" flipH="1">
            <a:off x="2845361" y="3810373"/>
            <a:ext cx="479810" cy="413256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lowchart: Process 64"/>
          <p:cNvSpPr/>
          <p:nvPr/>
        </p:nvSpPr>
        <p:spPr>
          <a:xfrm>
            <a:off x="1314568" y="4450608"/>
            <a:ext cx="1322046" cy="369265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layouts</a:t>
            </a:r>
          </a:p>
        </p:txBody>
      </p:sp>
      <p:sp>
        <p:nvSpPr>
          <p:cNvPr id="66" name="Flowchart: Process 65"/>
          <p:cNvSpPr/>
          <p:nvPr/>
        </p:nvSpPr>
        <p:spPr>
          <a:xfrm>
            <a:off x="1314568" y="4927364"/>
            <a:ext cx="1322046" cy="369265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navs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7" name="Connector: Elbow 66"/>
          <p:cNvCxnSpPr>
            <a:cxnSpLocks/>
            <a:stCxn id="54" idx="2"/>
            <a:endCxn id="65" idx="1"/>
          </p:cNvCxnSpPr>
          <p:nvPr/>
        </p:nvCxnSpPr>
        <p:spPr>
          <a:xfrm rot="16200000" flipH="1">
            <a:off x="-578222" y="2742451"/>
            <a:ext cx="3537344" cy="248235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or: Elbow 67"/>
          <p:cNvCxnSpPr>
            <a:cxnSpLocks/>
            <a:stCxn id="54" idx="2"/>
            <a:endCxn id="66" idx="1"/>
          </p:cNvCxnSpPr>
          <p:nvPr/>
        </p:nvCxnSpPr>
        <p:spPr>
          <a:xfrm rot="16200000" flipH="1">
            <a:off x="-816600" y="2980829"/>
            <a:ext cx="4014100" cy="248235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Flowchart: Process 68"/>
          <p:cNvSpPr/>
          <p:nvPr/>
        </p:nvSpPr>
        <p:spPr>
          <a:xfrm>
            <a:off x="2332615" y="3162912"/>
            <a:ext cx="1281843" cy="346327"/>
          </a:xfrm>
          <a:prstGeom prst="flowChartProcess">
            <a:avLst/>
          </a:prstGeom>
          <a:solidFill>
            <a:srgbClr val="CD67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sass</a:t>
            </a:r>
          </a:p>
        </p:txBody>
      </p:sp>
      <p:sp>
        <p:nvSpPr>
          <p:cNvPr id="70" name="Flowchart: Process 69"/>
          <p:cNvSpPr/>
          <p:nvPr/>
        </p:nvSpPr>
        <p:spPr>
          <a:xfrm>
            <a:off x="3291894" y="3654252"/>
            <a:ext cx="1308957" cy="346327"/>
          </a:xfrm>
          <a:prstGeom prst="flowChartProcess">
            <a:avLst/>
          </a:prstGeom>
          <a:solidFill>
            <a:srgbClr val="CD67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bootstrap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402253" y="5661972"/>
            <a:ext cx="51912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themes with superpowers</a:t>
            </a:r>
          </a:p>
        </p:txBody>
      </p:sp>
      <p:pic>
        <p:nvPicPr>
          <p:cNvPr id="72" name="Picture 7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316" y="5661972"/>
            <a:ext cx="2486551" cy="573819"/>
          </a:xfrm>
          <a:prstGeom prst="rect">
            <a:avLst/>
          </a:prstGeom>
        </p:spPr>
      </p:pic>
      <p:sp>
        <p:nvSpPr>
          <p:cNvPr id="24" name="Flowchart: Process 23"/>
          <p:cNvSpPr/>
          <p:nvPr/>
        </p:nvSpPr>
        <p:spPr>
          <a:xfrm>
            <a:off x="2347708" y="2711016"/>
            <a:ext cx="1281843" cy="346327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img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5" name="Connector: Elbow 24"/>
          <p:cNvCxnSpPr>
            <a:cxnSpLocks/>
            <a:stCxn id="55" idx="2"/>
            <a:endCxn id="69" idx="1"/>
          </p:cNvCxnSpPr>
          <p:nvPr/>
        </p:nvCxnSpPr>
        <p:spPr>
          <a:xfrm rot="16200000" flipH="1">
            <a:off x="1300116" y="2303576"/>
            <a:ext cx="1686939" cy="378060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84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9900" y="12879"/>
            <a:ext cx="11722100" cy="500857"/>
          </a:xfrm>
        </p:spPr>
        <p:txBody>
          <a:bodyPr/>
          <a:lstStyle/>
          <a:p>
            <a:r>
              <a:rPr lang="en-US" dirty="0"/>
              <a:t>Who am I?</a:t>
            </a:r>
          </a:p>
        </p:txBody>
      </p:sp>
      <p:sp>
        <p:nvSpPr>
          <p:cNvPr id="6" name="Marcador de contenido 2"/>
          <p:cNvSpPr>
            <a:spLocks noGrp="1"/>
          </p:cNvSpPr>
          <p:nvPr>
            <p:ph sz="half" idx="1"/>
          </p:nvPr>
        </p:nvSpPr>
        <p:spPr>
          <a:xfrm>
            <a:off x="469900" y="1299997"/>
            <a:ext cx="11361201" cy="427055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Geoff Barlow</a:t>
            </a:r>
          </a:p>
          <a:p>
            <a:r>
              <a:rPr lang="en-US" dirty="0"/>
              <a:t>DnnConsulting.net</a:t>
            </a:r>
          </a:p>
          <a:p>
            <a:r>
              <a:rPr lang="en-US" dirty="0"/>
              <a:t>cmsXpress internet solutions</a:t>
            </a:r>
          </a:p>
          <a:p>
            <a:r>
              <a:rPr lang="en-US" dirty="0"/>
              <a:t>Dnn MVP 2014 - 2015</a:t>
            </a:r>
          </a:p>
          <a:p>
            <a:r>
              <a:rPr lang="en-US" dirty="0"/>
              <a:t>Creators of:</a:t>
            </a:r>
          </a:p>
          <a:p>
            <a:pPr lvl="1"/>
            <a:r>
              <a:rPr lang="en-US" dirty="0"/>
              <a:t>The DnnBootster theme</a:t>
            </a:r>
          </a:p>
          <a:p>
            <a:pPr lvl="1"/>
            <a:r>
              <a:rPr lang="en-US" dirty="0"/>
              <a:t>The DnnMDesign theme</a:t>
            </a:r>
          </a:p>
          <a:p>
            <a:pPr lvl="1"/>
            <a:r>
              <a:rPr lang="en-US" dirty="0"/>
              <a:t>The DnnMinimalist theme</a:t>
            </a:r>
          </a:p>
          <a:p>
            <a:pPr lvl="1"/>
            <a:r>
              <a:rPr lang="en-US" dirty="0"/>
              <a:t>The DnnContra theme (Bootstrap 4 beta)</a:t>
            </a:r>
          </a:p>
          <a:p>
            <a:pPr lvl="1"/>
            <a:r>
              <a:rPr lang="en-US" dirty="0"/>
              <a:t>The DnnThemeEditor SkinObject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253" y="1718356"/>
            <a:ext cx="2743200" cy="5715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167891" y="2289856"/>
            <a:ext cx="2614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17BDDC"/>
                </a:solidFill>
              </a:rPr>
              <a:t>www.DnnConsulting.net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7453" y="2977702"/>
            <a:ext cx="1905000" cy="1905000"/>
          </a:xfrm>
          <a:prstGeom prst="rect">
            <a:avLst/>
          </a:prstGeom>
          <a:ln w="25400">
            <a:solidFill>
              <a:srgbClr val="17BDDC"/>
            </a:solidFill>
          </a:ln>
        </p:spPr>
      </p:pic>
    </p:spTree>
    <p:extLst>
      <p:ext uri="{BB962C8B-B14F-4D97-AF65-F5344CB8AC3E}">
        <p14:creationId xmlns:p14="http://schemas.microsoft.com/office/powerpoint/2010/main" val="28491662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" y="0"/>
            <a:ext cx="11722100" cy="500857"/>
          </a:xfrm>
        </p:spPr>
        <p:txBody>
          <a:bodyPr>
            <a:normAutofit/>
          </a:bodyPr>
          <a:lstStyle/>
          <a:p>
            <a:r>
              <a:rPr lang="en-US" dirty="0"/>
              <a:t>Theme structure</a:t>
            </a:r>
          </a:p>
        </p:txBody>
      </p:sp>
      <p:pic>
        <p:nvPicPr>
          <p:cNvPr id="6" name="Graphic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81007" y="739273"/>
            <a:ext cx="1452319" cy="1089240"/>
          </a:xfrm>
          <a:prstGeom prst="rect">
            <a:avLst/>
          </a:prstGeom>
        </p:spPr>
      </p:pic>
      <p:pic>
        <p:nvPicPr>
          <p:cNvPr id="7" name="Graphic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88966" y="5674796"/>
            <a:ext cx="1644360" cy="57195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402253" y="5661972"/>
            <a:ext cx="51912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themes with superpowers</a:t>
            </a:r>
          </a:p>
        </p:txBody>
      </p:sp>
      <p:sp>
        <p:nvSpPr>
          <p:cNvPr id="27" name="Flowchart: Process 26"/>
          <p:cNvSpPr/>
          <p:nvPr/>
        </p:nvSpPr>
        <p:spPr>
          <a:xfrm>
            <a:off x="6235310" y="751569"/>
            <a:ext cx="1281843" cy="346327"/>
          </a:xfrm>
          <a:prstGeom prst="flowChartProcess">
            <a:avLst/>
          </a:prstGeom>
          <a:solidFill>
            <a:srgbClr val="CD67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sass</a:t>
            </a:r>
          </a:p>
        </p:txBody>
      </p:sp>
      <p:sp>
        <p:nvSpPr>
          <p:cNvPr id="26" name="Flowchart: Process 25"/>
          <p:cNvSpPr/>
          <p:nvPr/>
        </p:nvSpPr>
        <p:spPr>
          <a:xfrm>
            <a:off x="7311458" y="1280706"/>
            <a:ext cx="1308957" cy="346327"/>
          </a:xfrm>
          <a:prstGeom prst="flowChartProcess">
            <a:avLst/>
          </a:prstGeom>
          <a:solidFill>
            <a:srgbClr val="CD67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bootstrap</a:t>
            </a:r>
          </a:p>
        </p:txBody>
      </p:sp>
      <p:cxnSp>
        <p:nvCxnSpPr>
          <p:cNvPr id="33" name="Connector: Elbow 32"/>
          <p:cNvCxnSpPr>
            <a:cxnSpLocks/>
            <a:stCxn id="27" idx="2"/>
          </p:cNvCxnSpPr>
          <p:nvPr/>
        </p:nvCxnSpPr>
        <p:spPr>
          <a:xfrm rot="16200000" flipH="1">
            <a:off x="6899110" y="1075018"/>
            <a:ext cx="375210" cy="420966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or: Elbow 36"/>
          <p:cNvCxnSpPr>
            <a:cxnSpLocks/>
          </p:cNvCxnSpPr>
          <p:nvPr/>
        </p:nvCxnSpPr>
        <p:spPr>
          <a:xfrm rot="16200000" flipH="1">
            <a:off x="7906871" y="1613267"/>
            <a:ext cx="386468" cy="393152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237347" y="1795530"/>
            <a:ext cx="2868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Bootstrap Sass source files</a:t>
            </a:r>
          </a:p>
        </p:txBody>
      </p:sp>
      <p:sp>
        <p:nvSpPr>
          <p:cNvPr id="38" name="Flowchart: Process 37"/>
          <p:cNvSpPr/>
          <p:nvPr/>
        </p:nvSpPr>
        <p:spPr>
          <a:xfrm>
            <a:off x="7311458" y="2197648"/>
            <a:ext cx="1308957" cy="346327"/>
          </a:xfrm>
          <a:prstGeom prst="flowChartProcess">
            <a:avLst/>
          </a:prstGeom>
          <a:solidFill>
            <a:srgbClr val="CD67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partials</a:t>
            </a:r>
          </a:p>
        </p:txBody>
      </p:sp>
      <p:cxnSp>
        <p:nvCxnSpPr>
          <p:cNvPr id="41" name="Connector: Elbow 40"/>
          <p:cNvCxnSpPr>
            <a:cxnSpLocks/>
            <a:stCxn id="27" idx="2"/>
            <a:endCxn id="38" idx="1"/>
          </p:cNvCxnSpPr>
          <p:nvPr/>
        </p:nvCxnSpPr>
        <p:spPr>
          <a:xfrm rot="16200000" flipH="1">
            <a:off x="6457387" y="1516741"/>
            <a:ext cx="1272916" cy="435226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or: Elbow 41"/>
          <p:cNvCxnSpPr>
            <a:cxnSpLocks/>
          </p:cNvCxnSpPr>
          <p:nvPr/>
        </p:nvCxnSpPr>
        <p:spPr>
          <a:xfrm rot="16200000" flipH="1">
            <a:off x="7906871" y="2540633"/>
            <a:ext cx="386468" cy="393152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8296681" y="2718494"/>
            <a:ext cx="306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All partial files for the theme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297200" y="3296153"/>
            <a:ext cx="2708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_</a:t>
            </a:r>
            <a:r>
              <a:rPr lang="en-US" dirty="0" err="1"/>
              <a:t>bootstrap_variables.scss</a:t>
            </a:r>
            <a:endParaRPr lang="en-US" dirty="0"/>
          </a:p>
        </p:txBody>
      </p:sp>
      <p:cxnSp>
        <p:nvCxnSpPr>
          <p:cNvPr id="48" name="Connector: Elbow 47"/>
          <p:cNvCxnSpPr>
            <a:cxnSpLocks/>
            <a:stCxn id="27" idx="2"/>
            <a:endCxn id="46" idx="1"/>
          </p:cNvCxnSpPr>
          <p:nvPr/>
        </p:nvCxnSpPr>
        <p:spPr>
          <a:xfrm rot="16200000" flipH="1">
            <a:off x="5895255" y="2078873"/>
            <a:ext cx="2382923" cy="420968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311458" y="3626250"/>
            <a:ext cx="1375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_</a:t>
            </a:r>
            <a:r>
              <a:rPr lang="en-US" dirty="0" err="1"/>
              <a:t>mixins.scss</a:t>
            </a:r>
            <a:endParaRPr lang="en-US" dirty="0"/>
          </a:p>
        </p:txBody>
      </p:sp>
      <p:cxnSp>
        <p:nvCxnSpPr>
          <p:cNvPr id="51" name="Connector: Elbow 50"/>
          <p:cNvCxnSpPr>
            <a:cxnSpLocks/>
            <a:stCxn id="27" idx="2"/>
            <a:endCxn id="50" idx="1"/>
          </p:cNvCxnSpPr>
          <p:nvPr/>
        </p:nvCxnSpPr>
        <p:spPr>
          <a:xfrm rot="16200000" flipH="1">
            <a:off x="5737335" y="2236793"/>
            <a:ext cx="2713020" cy="435226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311458" y="3956347"/>
            <a:ext cx="1196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_</a:t>
            </a:r>
            <a:r>
              <a:rPr lang="en-US" dirty="0" err="1"/>
              <a:t>style.scss</a:t>
            </a:r>
            <a:endParaRPr lang="en-US" dirty="0"/>
          </a:p>
        </p:txBody>
      </p:sp>
      <p:cxnSp>
        <p:nvCxnSpPr>
          <p:cNvPr id="55" name="Connector: Elbow 54"/>
          <p:cNvCxnSpPr>
            <a:cxnSpLocks/>
            <a:stCxn id="27" idx="2"/>
            <a:endCxn id="54" idx="1"/>
          </p:cNvCxnSpPr>
          <p:nvPr/>
        </p:nvCxnSpPr>
        <p:spPr>
          <a:xfrm rot="16200000" flipH="1">
            <a:off x="5572287" y="2401841"/>
            <a:ext cx="3043117" cy="435226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322947" y="4265908"/>
            <a:ext cx="161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_</a:t>
            </a:r>
            <a:r>
              <a:rPr lang="en-US" dirty="0" err="1"/>
              <a:t>variables.scss</a:t>
            </a:r>
            <a:endParaRPr lang="en-US" dirty="0"/>
          </a:p>
        </p:txBody>
      </p:sp>
      <p:cxnSp>
        <p:nvCxnSpPr>
          <p:cNvPr id="59" name="Connector: Elbow 58"/>
          <p:cNvCxnSpPr>
            <a:cxnSpLocks/>
            <a:stCxn id="27" idx="2"/>
            <a:endCxn id="58" idx="1"/>
          </p:cNvCxnSpPr>
          <p:nvPr/>
        </p:nvCxnSpPr>
        <p:spPr>
          <a:xfrm rot="16200000" flipH="1">
            <a:off x="5423250" y="2550877"/>
            <a:ext cx="3352678" cy="446715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7311458" y="4598413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CD679A"/>
                </a:solidFill>
              </a:rPr>
              <a:t>app.scss</a:t>
            </a:r>
            <a:endParaRPr lang="en-US" b="1" dirty="0">
              <a:solidFill>
                <a:srgbClr val="CD679A"/>
              </a:solidFill>
            </a:endParaRPr>
          </a:p>
        </p:txBody>
      </p:sp>
      <p:cxnSp>
        <p:nvCxnSpPr>
          <p:cNvPr id="63" name="Connector: Elbow 62"/>
          <p:cNvCxnSpPr>
            <a:cxnSpLocks/>
            <a:stCxn id="27" idx="2"/>
            <a:endCxn id="62" idx="1"/>
          </p:cNvCxnSpPr>
          <p:nvPr/>
        </p:nvCxnSpPr>
        <p:spPr>
          <a:xfrm rot="16200000" flipH="1">
            <a:off x="5251254" y="2722874"/>
            <a:ext cx="3685183" cy="435226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9" name="Picture 6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316" y="5661972"/>
            <a:ext cx="2486551" cy="573819"/>
          </a:xfrm>
          <a:prstGeom prst="rect">
            <a:avLst/>
          </a:prstGeom>
        </p:spPr>
      </p:pic>
      <p:sp>
        <p:nvSpPr>
          <p:cNvPr id="43" name="Flowchart: Process 42"/>
          <p:cNvSpPr/>
          <p:nvPr/>
        </p:nvSpPr>
        <p:spPr>
          <a:xfrm>
            <a:off x="320695" y="755194"/>
            <a:ext cx="1491276" cy="342703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Theme name</a:t>
            </a:r>
          </a:p>
        </p:txBody>
      </p:sp>
      <p:sp>
        <p:nvSpPr>
          <p:cNvPr id="45" name="Flowchart: Process 44"/>
          <p:cNvSpPr/>
          <p:nvPr/>
        </p:nvSpPr>
        <p:spPr>
          <a:xfrm>
            <a:off x="1314568" y="1279872"/>
            <a:ext cx="1279973" cy="369265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assets</a:t>
            </a:r>
          </a:p>
        </p:txBody>
      </p:sp>
      <p:cxnSp>
        <p:nvCxnSpPr>
          <p:cNvPr id="47" name="Connector: Elbow 46"/>
          <p:cNvCxnSpPr>
            <a:cxnSpLocks/>
            <a:stCxn id="43" idx="2"/>
            <a:endCxn id="45" idx="1"/>
          </p:cNvCxnSpPr>
          <p:nvPr/>
        </p:nvCxnSpPr>
        <p:spPr>
          <a:xfrm rot="16200000" flipH="1">
            <a:off x="1007146" y="1157083"/>
            <a:ext cx="366608" cy="248235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lowchart: Process 48"/>
          <p:cNvSpPr/>
          <p:nvPr/>
        </p:nvSpPr>
        <p:spPr>
          <a:xfrm>
            <a:off x="2347708" y="1841387"/>
            <a:ext cx="1281843" cy="356261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css</a:t>
            </a:r>
          </a:p>
        </p:txBody>
      </p:sp>
      <p:cxnSp>
        <p:nvCxnSpPr>
          <p:cNvPr id="52" name="Connector: Elbow 51"/>
          <p:cNvCxnSpPr>
            <a:cxnSpLocks/>
            <a:stCxn id="45" idx="2"/>
          </p:cNvCxnSpPr>
          <p:nvPr/>
        </p:nvCxnSpPr>
        <p:spPr>
          <a:xfrm rot="16200000" flipH="1">
            <a:off x="1949482" y="1654210"/>
            <a:ext cx="386468" cy="376322"/>
          </a:xfrm>
          <a:prstGeom prst="bentConnector3">
            <a:avLst>
              <a:gd name="adj1" fmla="val 9935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or: Elbow 52"/>
          <p:cNvCxnSpPr>
            <a:cxnSpLocks/>
            <a:stCxn id="45" idx="2"/>
          </p:cNvCxnSpPr>
          <p:nvPr/>
        </p:nvCxnSpPr>
        <p:spPr>
          <a:xfrm rot="16200000" flipH="1">
            <a:off x="1756519" y="1847172"/>
            <a:ext cx="792028" cy="395957"/>
          </a:xfrm>
          <a:prstGeom prst="bentConnector3">
            <a:avLst>
              <a:gd name="adj1" fmla="val 10028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Flowchart: Process 55"/>
          <p:cNvSpPr/>
          <p:nvPr/>
        </p:nvSpPr>
        <p:spPr>
          <a:xfrm>
            <a:off x="2347708" y="2291654"/>
            <a:ext cx="1281843" cy="346327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js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7" name="Connector: Elbow 56"/>
          <p:cNvCxnSpPr>
            <a:cxnSpLocks/>
            <a:stCxn id="45" idx="2"/>
          </p:cNvCxnSpPr>
          <p:nvPr/>
        </p:nvCxnSpPr>
        <p:spPr>
          <a:xfrm rot="16200000" flipH="1">
            <a:off x="1536757" y="2066934"/>
            <a:ext cx="1228748" cy="393153"/>
          </a:xfrm>
          <a:prstGeom prst="bentConnector3">
            <a:avLst>
              <a:gd name="adj1" fmla="val 98851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lowchart: Process 59"/>
          <p:cNvSpPr/>
          <p:nvPr/>
        </p:nvSpPr>
        <p:spPr>
          <a:xfrm>
            <a:off x="3291894" y="4097091"/>
            <a:ext cx="1308957" cy="346327"/>
          </a:xfrm>
          <a:prstGeom prst="flowChartProcess">
            <a:avLst/>
          </a:prstGeom>
          <a:solidFill>
            <a:srgbClr val="CD67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partials</a:t>
            </a:r>
          </a:p>
        </p:txBody>
      </p:sp>
      <p:cxnSp>
        <p:nvCxnSpPr>
          <p:cNvPr id="61" name="Connector: Elbow 60"/>
          <p:cNvCxnSpPr>
            <a:cxnSpLocks/>
          </p:cNvCxnSpPr>
          <p:nvPr/>
        </p:nvCxnSpPr>
        <p:spPr>
          <a:xfrm rot="16200000" flipH="1">
            <a:off x="2845361" y="3380883"/>
            <a:ext cx="479810" cy="413256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or: Elbow 63"/>
          <p:cNvCxnSpPr>
            <a:cxnSpLocks/>
          </p:cNvCxnSpPr>
          <p:nvPr/>
        </p:nvCxnSpPr>
        <p:spPr>
          <a:xfrm rot="16200000" flipH="1">
            <a:off x="2845361" y="3810373"/>
            <a:ext cx="479810" cy="413256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lowchart: Process 64"/>
          <p:cNvSpPr/>
          <p:nvPr/>
        </p:nvSpPr>
        <p:spPr>
          <a:xfrm>
            <a:off x="1314568" y="4450608"/>
            <a:ext cx="1322046" cy="369265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layouts</a:t>
            </a:r>
          </a:p>
        </p:txBody>
      </p:sp>
      <p:sp>
        <p:nvSpPr>
          <p:cNvPr id="66" name="Flowchart: Process 65"/>
          <p:cNvSpPr/>
          <p:nvPr/>
        </p:nvSpPr>
        <p:spPr>
          <a:xfrm>
            <a:off x="1314568" y="4927364"/>
            <a:ext cx="1322046" cy="369265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navs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7" name="Connector: Elbow 66"/>
          <p:cNvCxnSpPr>
            <a:cxnSpLocks/>
            <a:stCxn id="43" idx="2"/>
            <a:endCxn id="65" idx="1"/>
          </p:cNvCxnSpPr>
          <p:nvPr/>
        </p:nvCxnSpPr>
        <p:spPr>
          <a:xfrm rot="16200000" flipH="1">
            <a:off x="-578222" y="2742451"/>
            <a:ext cx="3537344" cy="248235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or: Elbow 67"/>
          <p:cNvCxnSpPr>
            <a:cxnSpLocks/>
            <a:stCxn id="43" idx="2"/>
            <a:endCxn id="66" idx="1"/>
          </p:cNvCxnSpPr>
          <p:nvPr/>
        </p:nvCxnSpPr>
        <p:spPr>
          <a:xfrm rot="16200000" flipH="1">
            <a:off x="-816600" y="2980829"/>
            <a:ext cx="4014100" cy="248235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Flowchart: Process 69"/>
          <p:cNvSpPr/>
          <p:nvPr/>
        </p:nvSpPr>
        <p:spPr>
          <a:xfrm>
            <a:off x="2332615" y="3162912"/>
            <a:ext cx="1281843" cy="346327"/>
          </a:xfrm>
          <a:prstGeom prst="flowChartProcess">
            <a:avLst/>
          </a:prstGeom>
          <a:solidFill>
            <a:srgbClr val="CD67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sass</a:t>
            </a:r>
          </a:p>
        </p:txBody>
      </p:sp>
      <p:sp>
        <p:nvSpPr>
          <p:cNvPr id="71" name="Flowchart: Process 70"/>
          <p:cNvSpPr/>
          <p:nvPr/>
        </p:nvSpPr>
        <p:spPr>
          <a:xfrm>
            <a:off x="3291894" y="3654252"/>
            <a:ext cx="1308957" cy="346327"/>
          </a:xfrm>
          <a:prstGeom prst="flowChartProcess">
            <a:avLst/>
          </a:prstGeom>
          <a:solidFill>
            <a:srgbClr val="CD67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bootstrap</a:t>
            </a:r>
          </a:p>
        </p:txBody>
      </p:sp>
      <p:sp>
        <p:nvSpPr>
          <p:cNvPr id="72" name="Flowchart: Process 71"/>
          <p:cNvSpPr/>
          <p:nvPr/>
        </p:nvSpPr>
        <p:spPr>
          <a:xfrm>
            <a:off x="2347708" y="2711016"/>
            <a:ext cx="1281843" cy="346327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img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3" name="Connector: Elbow 72"/>
          <p:cNvCxnSpPr>
            <a:cxnSpLocks/>
            <a:stCxn id="45" idx="2"/>
            <a:endCxn id="70" idx="1"/>
          </p:cNvCxnSpPr>
          <p:nvPr/>
        </p:nvCxnSpPr>
        <p:spPr>
          <a:xfrm rot="16200000" flipH="1">
            <a:off x="1300116" y="2303576"/>
            <a:ext cx="1686939" cy="378060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7210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" y="0"/>
            <a:ext cx="11722100" cy="500857"/>
          </a:xfrm>
        </p:spPr>
        <p:txBody>
          <a:bodyPr>
            <a:normAutofit/>
          </a:bodyPr>
          <a:lstStyle/>
          <a:p>
            <a:r>
              <a:rPr lang="en-US" dirty="0"/>
              <a:t>Information &amp; links</a:t>
            </a:r>
          </a:p>
        </p:txBody>
      </p:sp>
      <p:sp>
        <p:nvSpPr>
          <p:cNvPr id="5" name="Marcador de contenido 2"/>
          <p:cNvSpPr>
            <a:spLocks noGrp="1"/>
          </p:cNvSpPr>
          <p:nvPr>
            <p:ph sz="half" idx="1"/>
          </p:nvPr>
        </p:nvSpPr>
        <p:spPr>
          <a:xfrm>
            <a:off x="557437" y="661958"/>
            <a:ext cx="11361201" cy="478517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D679A"/>
                </a:solidFill>
              </a:rPr>
              <a:t>DnnConsulting Skeleton Dnn theme source</a:t>
            </a:r>
          </a:p>
          <a:p>
            <a:pPr marL="0" indent="0">
              <a:buNone/>
            </a:pPr>
            <a:r>
              <a:rPr lang="en-US" dirty="0"/>
              <a:t>https://github.com/dnnconsulting/DnnC.Dnn-Connect-2017-Sass-Theme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CD679A"/>
                </a:solidFill>
              </a:rPr>
              <a:t>Sass resources</a:t>
            </a:r>
          </a:p>
          <a:p>
            <a:r>
              <a:rPr lang="en-US" dirty="0"/>
              <a:t>http://sass-lang.com</a:t>
            </a:r>
          </a:p>
          <a:p>
            <a:r>
              <a:rPr lang="en-US" dirty="0"/>
              <a:t>http://thesassway.com</a:t>
            </a:r>
          </a:p>
          <a:p>
            <a:r>
              <a:rPr lang="en-US" dirty="0"/>
              <a:t>https://scotch.io/tutorials/getting-started-with-sass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CD679A"/>
                </a:solidFill>
              </a:rPr>
              <a:t>UI Apps </a:t>
            </a:r>
          </a:p>
          <a:p>
            <a:r>
              <a:rPr lang="en-US" dirty="0" err="1"/>
              <a:t>Prepors</a:t>
            </a:r>
            <a:r>
              <a:rPr lang="en-US" dirty="0"/>
              <a:t> :   https://prepros.io</a:t>
            </a:r>
          </a:p>
          <a:p>
            <a:r>
              <a:rPr lang="en-US" dirty="0"/>
              <a:t>Koala :       http://koala-app.com</a:t>
            </a:r>
          </a:p>
          <a:p>
            <a:r>
              <a:rPr lang="en-US" dirty="0"/>
              <a:t>Scout :	  http://scout-app.io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CD679A"/>
                </a:solidFill>
              </a:rPr>
              <a:t>Sass Frameworks</a:t>
            </a:r>
          </a:p>
          <a:p>
            <a:r>
              <a:rPr lang="en-US" dirty="0"/>
              <a:t>Bootstrap 3 :         http://getbootstrap.com/getting-started</a:t>
            </a:r>
          </a:p>
          <a:p>
            <a:r>
              <a:rPr lang="en-US" dirty="0"/>
              <a:t>Bootstrap 4 :         https://v4-alpha.getbootstrap.com/getting-started/download</a:t>
            </a:r>
          </a:p>
          <a:p>
            <a:r>
              <a:rPr lang="en-US" dirty="0"/>
              <a:t>Zurb Foundation : http://foundation.zurb.com/sites/getting-started.html </a:t>
            </a:r>
            <a:r>
              <a:rPr lang="en-US" dirty="0">
                <a:hlinkClick r:id="rId2"/>
              </a:rPr>
              <a:t>http://foundation.zurb.com/sites/getting-started.html</a:t>
            </a:r>
            <a:endParaRPr lang="en-US" dirty="0"/>
          </a:p>
          <a:p>
            <a:r>
              <a:rPr lang="en-US" dirty="0"/>
              <a:t>MaterializeCss :     http://materializecss.com/getting-started.html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6" name="Graphic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481007" y="739273"/>
            <a:ext cx="1452319" cy="1089240"/>
          </a:xfrm>
          <a:prstGeom prst="rect">
            <a:avLst/>
          </a:prstGeom>
        </p:spPr>
      </p:pic>
      <p:pic>
        <p:nvPicPr>
          <p:cNvPr id="7" name="Graphic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288966" y="5674796"/>
            <a:ext cx="1644360" cy="5719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402253" y="5661972"/>
            <a:ext cx="51912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themes with superpowers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316" y="5661972"/>
            <a:ext cx="2486551" cy="57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59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9900" y="12879"/>
            <a:ext cx="11722100" cy="500857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pic>
        <p:nvPicPr>
          <p:cNvPr id="3" name="Graphic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84472" y="1730629"/>
            <a:ext cx="3997931" cy="2998448"/>
          </a:xfrm>
          <a:prstGeom prst="rect">
            <a:avLst/>
          </a:prstGeom>
        </p:spPr>
      </p:pic>
      <p:sp>
        <p:nvSpPr>
          <p:cNvPr id="14" name="Marcador de contenido 2"/>
          <p:cNvSpPr>
            <a:spLocks noGrp="1"/>
          </p:cNvSpPr>
          <p:nvPr>
            <p:ph sz="half" idx="1"/>
          </p:nvPr>
        </p:nvSpPr>
        <p:spPr>
          <a:xfrm>
            <a:off x="469900" y="1299997"/>
            <a:ext cx="11361201" cy="4270551"/>
          </a:xfrm>
        </p:spPr>
        <p:txBody>
          <a:bodyPr>
            <a:normAutofit/>
          </a:bodyPr>
          <a:lstStyle/>
          <a:p>
            <a:r>
              <a:rPr lang="en-US" dirty="0"/>
              <a:t>What is Sass</a:t>
            </a:r>
          </a:p>
          <a:p>
            <a:r>
              <a:rPr lang="en-US" dirty="0"/>
              <a:t>Why would I use Sass</a:t>
            </a:r>
          </a:p>
          <a:p>
            <a:r>
              <a:rPr lang="en-US" dirty="0"/>
              <a:t>What is needed to use Sass</a:t>
            </a:r>
          </a:p>
          <a:p>
            <a:r>
              <a:rPr lang="en-US" dirty="0"/>
              <a:t>A quick overview of Sass functions</a:t>
            </a:r>
          </a:p>
          <a:p>
            <a:r>
              <a:rPr lang="en-US" dirty="0"/>
              <a:t>Setup of a Sass theme</a:t>
            </a:r>
          </a:p>
        </p:txBody>
      </p:sp>
    </p:spTree>
    <p:extLst>
      <p:ext uri="{BB962C8B-B14F-4D97-AF65-F5344CB8AC3E}">
        <p14:creationId xmlns:p14="http://schemas.microsoft.com/office/powerpoint/2010/main" val="4220004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" y="0"/>
            <a:ext cx="11722100" cy="500857"/>
          </a:xfrm>
        </p:spPr>
        <p:txBody>
          <a:bodyPr>
            <a:normAutofit/>
          </a:bodyPr>
          <a:lstStyle/>
          <a:p>
            <a:r>
              <a:rPr lang="en-US" dirty="0"/>
              <a:t>What is Sass?</a:t>
            </a:r>
          </a:p>
        </p:txBody>
      </p:sp>
      <p:sp>
        <p:nvSpPr>
          <p:cNvPr id="5" name="Marcador de contenido 2"/>
          <p:cNvSpPr>
            <a:spLocks noGrp="1"/>
          </p:cNvSpPr>
          <p:nvPr>
            <p:ph sz="half" idx="1"/>
          </p:nvPr>
        </p:nvSpPr>
        <p:spPr>
          <a:xfrm>
            <a:off x="469900" y="1299997"/>
            <a:ext cx="11361201" cy="4270551"/>
          </a:xfrm>
        </p:spPr>
        <p:txBody>
          <a:bodyPr>
            <a:normAutofit/>
          </a:bodyPr>
          <a:lstStyle/>
          <a:p>
            <a:r>
              <a:rPr lang="en-US" dirty="0"/>
              <a:t>Sass stands for ‘</a:t>
            </a:r>
            <a:r>
              <a:rPr lang="en-US" b="1" dirty="0">
                <a:solidFill>
                  <a:srgbClr val="CD679A"/>
                </a:solidFill>
              </a:rPr>
              <a:t>S</a:t>
            </a:r>
            <a:r>
              <a:rPr lang="en-US" dirty="0"/>
              <a:t>yntactically </a:t>
            </a:r>
            <a:r>
              <a:rPr lang="en-US" b="1" dirty="0">
                <a:solidFill>
                  <a:srgbClr val="CD679A"/>
                </a:solidFill>
              </a:rPr>
              <a:t>A</a:t>
            </a:r>
            <a:r>
              <a:rPr lang="en-US" dirty="0"/>
              <a:t>wesome </a:t>
            </a:r>
            <a:r>
              <a:rPr lang="en-US" b="1" dirty="0">
                <a:solidFill>
                  <a:srgbClr val="CD679A"/>
                </a:solidFill>
              </a:rPr>
              <a:t>S</a:t>
            </a:r>
            <a:r>
              <a:rPr lang="en-US" dirty="0"/>
              <a:t>tyle </a:t>
            </a:r>
            <a:r>
              <a:rPr lang="en-US" b="1" dirty="0">
                <a:solidFill>
                  <a:srgbClr val="CD679A"/>
                </a:solidFill>
              </a:rPr>
              <a:t>S</a:t>
            </a:r>
            <a:r>
              <a:rPr lang="en-US" dirty="0"/>
              <a:t>heets’</a:t>
            </a:r>
          </a:p>
          <a:p>
            <a:r>
              <a:rPr lang="en-US" dirty="0"/>
              <a:t>Sass is a scripting language that extends Css</a:t>
            </a:r>
          </a:p>
          <a:p>
            <a:r>
              <a:rPr lang="en-US" dirty="0"/>
              <a:t>Sass is a Css preprocessor</a:t>
            </a:r>
          </a:p>
          <a:p>
            <a:r>
              <a:rPr lang="en-US" dirty="0"/>
              <a:t>Sass uses language extensions such as variable, nested rules &amp; mixins</a:t>
            </a:r>
          </a:p>
          <a:p>
            <a:r>
              <a:rPr lang="en-US" dirty="0"/>
              <a:t>Sass is compatible with all versions of Css</a:t>
            </a:r>
          </a:p>
        </p:txBody>
      </p:sp>
      <p:pic>
        <p:nvPicPr>
          <p:cNvPr id="6" name="Graphic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81007" y="739273"/>
            <a:ext cx="1452319" cy="1089240"/>
          </a:xfrm>
          <a:prstGeom prst="rect">
            <a:avLst/>
          </a:prstGeom>
        </p:spPr>
      </p:pic>
      <p:pic>
        <p:nvPicPr>
          <p:cNvPr id="7" name="Graphic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88966" y="5674796"/>
            <a:ext cx="1644360" cy="57195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50500" y="5661972"/>
            <a:ext cx="4442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Css with superpowers</a:t>
            </a:r>
          </a:p>
        </p:txBody>
      </p:sp>
    </p:spTree>
    <p:extLst>
      <p:ext uri="{BB962C8B-B14F-4D97-AF65-F5344CB8AC3E}">
        <p14:creationId xmlns:p14="http://schemas.microsoft.com/office/powerpoint/2010/main" val="3865407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would I use Sass?</a:t>
            </a:r>
          </a:p>
        </p:txBody>
      </p:sp>
      <p:sp>
        <p:nvSpPr>
          <p:cNvPr id="5" name="Marcador de contenido 2"/>
          <p:cNvSpPr>
            <a:spLocks noGrp="1"/>
          </p:cNvSpPr>
          <p:nvPr>
            <p:ph sz="half" idx="1"/>
          </p:nvPr>
        </p:nvSpPr>
        <p:spPr>
          <a:xfrm>
            <a:off x="469900" y="1299997"/>
            <a:ext cx="11361201" cy="4270551"/>
          </a:xfrm>
        </p:spPr>
        <p:txBody>
          <a:bodyPr>
            <a:normAutofit/>
          </a:bodyPr>
          <a:lstStyle/>
          <a:p>
            <a:r>
              <a:rPr lang="en-US" dirty="0"/>
              <a:t>Super easy to learn</a:t>
            </a:r>
          </a:p>
          <a:p>
            <a:r>
              <a:rPr lang="en-US" dirty="0"/>
              <a:t>Sass helps to write maintainable Css easier</a:t>
            </a:r>
          </a:p>
          <a:p>
            <a:r>
              <a:rPr lang="en-US" dirty="0"/>
              <a:t>You get more done with less code</a:t>
            </a:r>
          </a:p>
          <a:p>
            <a:r>
              <a:rPr lang="en-US" dirty="0"/>
              <a:t>Easier to change colors, fonts, widths and other Css settings</a:t>
            </a:r>
          </a:p>
          <a:p>
            <a:r>
              <a:rPr lang="en-US" dirty="0"/>
              <a:t>Most Css frameworks, like Bootstrap &amp; Zurb Foundation now use Sass as source</a:t>
            </a:r>
          </a:p>
        </p:txBody>
      </p:sp>
      <p:pic>
        <p:nvPicPr>
          <p:cNvPr id="6" name="Graphic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81007" y="739273"/>
            <a:ext cx="1452319" cy="1089240"/>
          </a:xfrm>
          <a:prstGeom prst="rect">
            <a:avLst/>
          </a:prstGeom>
        </p:spPr>
      </p:pic>
      <p:pic>
        <p:nvPicPr>
          <p:cNvPr id="7" name="Graphic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88966" y="5674796"/>
            <a:ext cx="1644360" cy="57195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50500" y="5661972"/>
            <a:ext cx="4442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Css with superpowers</a:t>
            </a:r>
          </a:p>
        </p:txBody>
      </p:sp>
    </p:spTree>
    <p:extLst>
      <p:ext uri="{BB962C8B-B14F-4D97-AF65-F5344CB8AC3E}">
        <p14:creationId xmlns:p14="http://schemas.microsoft.com/office/powerpoint/2010/main" val="2819030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will you need?</a:t>
            </a:r>
          </a:p>
        </p:txBody>
      </p:sp>
      <p:sp>
        <p:nvSpPr>
          <p:cNvPr id="5" name="Marcador de contenido 2"/>
          <p:cNvSpPr>
            <a:spLocks noGrp="1"/>
          </p:cNvSpPr>
          <p:nvPr>
            <p:ph sz="half" idx="1"/>
          </p:nvPr>
        </p:nvSpPr>
        <p:spPr>
          <a:xfrm>
            <a:off x="469900" y="1299997"/>
            <a:ext cx="11361201" cy="2004185"/>
          </a:xfrm>
        </p:spPr>
        <p:txBody>
          <a:bodyPr>
            <a:normAutofit/>
          </a:bodyPr>
          <a:lstStyle/>
          <a:p>
            <a:r>
              <a:rPr lang="en-US" dirty="0"/>
              <a:t>A Css editor to editor your Sass files</a:t>
            </a:r>
          </a:p>
          <a:p>
            <a:r>
              <a:rPr lang="en-US" dirty="0"/>
              <a:t>A way to compile your Sass:</a:t>
            </a:r>
          </a:p>
          <a:p>
            <a:pPr lvl="1"/>
            <a:r>
              <a:rPr lang="en-US" dirty="0"/>
              <a:t>Command line compiler</a:t>
            </a:r>
          </a:p>
          <a:p>
            <a:pPr lvl="1"/>
            <a:r>
              <a:rPr lang="en-US" dirty="0"/>
              <a:t>UI app to compile:</a:t>
            </a:r>
          </a:p>
        </p:txBody>
      </p:sp>
      <p:pic>
        <p:nvPicPr>
          <p:cNvPr id="6" name="Graphic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81007" y="739273"/>
            <a:ext cx="1452319" cy="1089240"/>
          </a:xfrm>
          <a:prstGeom prst="rect">
            <a:avLst/>
          </a:prstGeom>
        </p:spPr>
      </p:pic>
      <p:pic>
        <p:nvPicPr>
          <p:cNvPr id="7" name="Graphic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88966" y="5674796"/>
            <a:ext cx="1644360" cy="57195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50500" y="5661972"/>
            <a:ext cx="4442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Css with superpowers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59028" y="3429000"/>
            <a:ext cx="11505733" cy="20349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Graphic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643671" y="3791222"/>
            <a:ext cx="2904658" cy="54752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82" y="3463598"/>
            <a:ext cx="2004615" cy="120276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507" y="3538834"/>
            <a:ext cx="1052301" cy="1052301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367675" y="4714450"/>
            <a:ext cx="24324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CD679A"/>
                </a:solidFill>
              </a:rPr>
              <a:t>Koala</a:t>
            </a:r>
          </a:p>
          <a:p>
            <a:pPr algn="ctr"/>
            <a:r>
              <a:rPr lang="en-US" dirty="0"/>
              <a:t>http://koala-app.com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630187" y="4714450"/>
            <a:ext cx="1954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>
                <a:solidFill>
                  <a:srgbClr val="CD679A"/>
                </a:solidFill>
              </a:rPr>
              <a:t>Prepros</a:t>
            </a:r>
            <a:endParaRPr lang="en-US" b="1" dirty="0">
              <a:solidFill>
                <a:srgbClr val="CD679A"/>
              </a:solidFill>
            </a:endParaRPr>
          </a:p>
          <a:p>
            <a:pPr algn="ctr"/>
            <a:r>
              <a:rPr lang="en-US" dirty="0"/>
              <a:t>https://prepros.io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96364" y="4714449"/>
            <a:ext cx="21082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CD679A"/>
                </a:solidFill>
              </a:rPr>
              <a:t>Scout</a:t>
            </a:r>
          </a:p>
          <a:p>
            <a:pPr algn="ctr"/>
            <a:r>
              <a:rPr lang="en-US" dirty="0"/>
              <a:t>http://scout-app.io</a:t>
            </a:r>
          </a:p>
        </p:txBody>
      </p:sp>
    </p:spTree>
    <p:extLst>
      <p:ext uri="{BB962C8B-B14F-4D97-AF65-F5344CB8AC3E}">
        <p14:creationId xmlns:p14="http://schemas.microsoft.com/office/powerpoint/2010/main" val="3141983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" y="0"/>
            <a:ext cx="11722100" cy="500857"/>
          </a:xfrm>
        </p:spPr>
        <p:txBody>
          <a:bodyPr>
            <a:normAutofit/>
          </a:bodyPr>
          <a:lstStyle/>
          <a:p>
            <a:r>
              <a:rPr lang="en-US" dirty="0"/>
              <a:t>Quick overview of Sass functions</a:t>
            </a:r>
          </a:p>
        </p:txBody>
      </p:sp>
      <p:sp>
        <p:nvSpPr>
          <p:cNvPr id="5" name="Marcador de contenido 2"/>
          <p:cNvSpPr>
            <a:spLocks noGrp="1"/>
          </p:cNvSpPr>
          <p:nvPr>
            <p:ph sz="half" idx="1"/>
          </p:nvPr>
        </p:nvSpPr>
        <p:spPr>
          <a:xfrm>
            <a:off x="469900" y="1299997"/>
            <a:ext cx="11361201" cy="4270551"/>
          </a:xfrm>
        </p:spPr>
        <p:txBody>
          <a:bodyPr>
            <a:normAutofit/>
          </a:bodyPr>
          <a:lstStyle/>
          <a:p>
            <a:r>
              <a:rPr lang="en-US" dirty="0"/>
              <a:t>Variables</a:t>
            </a:r>
          </a:p>
          <a:p>
            <a:r>
              <a:rPr lang="en-US" dirty="0"/>
              <a:t>Nesting</a:t>
            </a:r>
          </a:p>
          <a:p>
            <a:r>
              <a:rPr lang="en-US" dirty="0"/>
              <a:t>Mixins</a:t>
            </a:r>
          </a:p>
          <a:p>
            <a:r>
              <a:rPr lang="en-US" dirty="0"/>
              <a:t>Extend/Inheritance</a:t>
            </a:r>
          </a:p>
          <a:p>
            <a:r>
              <a:rPr lang="en-US" dirty="0"/>
              <a:t>Operators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 Sass file has the extension of ‘.</a:t>
            </a:r>
            <a:r>
              <a:rPr lang="en-US" dirty="0" err="1"/>
              <a:t>scss</a:t>
            </a:r>
            <a:r>
              <a:rPr lang="en-US" dirty="0"/>
              <a:t>’</a:t>
            </a:r>
          </a:p>
        </p:txBody>
      </p:sp>
      <p:pic>
        <p:nvPicPr>
          <p:cNvPr id="6" name="Graphic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81007" y="739273"/>
            <a:ext cx="1452319" cy="1089240"/>
          </a:xfrm>
          <a:prstGeom prst="rect">
            <a:avLst/>
          </a:prstGeom>
        </p:spPr>
      </p:pic>
      <p:pic>
        <p:nvPicPr>
          <p:cNvPr id="7" name="Graphic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88966" y="5674796"/>
            <a:ext cx="1644360" cy="57195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50500" y="5661972"/>
            <a:ext cx="4442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Css with superpowers</a:t>
            </a:r>
          </a:p>
        </p:txBody>
      </p:sp>
    </p:spTree>
    <p:extLst>
      <p:ext uri="{BB962C8B-B14F-4D97-AF65-F5344CB8AC3E}">
        <p14:creationId xmlns:p14="http://schemas.microsoft.com/office/powerpoint/2010/main" val="2257318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" y="0"/>
            <a:ext cx="11722100" cy="500857"/>
          </a:xfrm>
        </p:spPr>
        <p:txBody>
          <a:bodyPr>
            <a:normAutofit/>
          </a:bodyPr>
          <a:lstStyle/>
          <a:p>
            <a:r>
              <a:rPr lang="en-US" dirty="0"/>
              <a:t>Sass variables</a:t>
            </a:r>
          </a:p>
        </p:txBody>
      </p:sp>
      <p:sp>
        <p:nvSpPr>
          <p:cNvPr id="5" name="Marcador de contenido 2"/>
          <p:cNvSpPr>
            <a:spLocks noGrp="1"/>
          </p:cNvSpPr>
          <p:nvPr>
            <p:ph sz="half" idx="1"/>
          </p:nvPr>
        </p:nvSpPr>
        <p:spPr>
          <a:xfrm>
            <a:off x="469900" y="739273"/>
            <a:ext cx="11361201" cy="1600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Variables allow you to store things like color, font families or </a:t>
            </a:r>
          </a:p>
          <a:p>
            <a:pPr marL="0" indent="0">
              <a:buNone/>
            </a:pPr>
            <a:r>
              <a:rPr lang="en-US" dirty="0"/>
              <a:t>any other CSS values you want to reuse.</a:t>
            </a:r>
          </a:p>
          <a:p>
            <a:pPr marL="0" indent="0">
              <a:buNone/>
            </a:pPr>
            <a:r>
              <a:rPr lang="en-US" dirty="0"/>
              <a:t>Sass uses the ‘</a:t>
            </a:r>
            <a:r>
              <a:rPr lang="en-US" b="1" dirty="0">
                <a:solidFill>
                  <a:srgbClr val="CD679A"/>
                </a:solidFill>
              </a:rPr>
              <a:t>$</a:t>
            </a:r>
            <a:r>
              <a:rPr lang="en-US" dirty="0"/>
              <a:t>’ symbol to make something a variable.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Graphic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81007" y="739273"/>
            <a:ext cx="1452319" cy="1089240"/>
          </a:xfrm>
          <a:prstGeom prst="rect">
            <a:avLst/>
          </a:prstGeom>
        </p:spPr>
      </p:pic>
      <p:pic>
        <p:nvPicPr>
          <p:cNvPr id="7" name="Graphic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88966" y="5674796"/>
            <a:ext cx="1644360" cy="57195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50500" y="5661972"/>
            <a:ext cx="4442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Css with superpowers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9900" y="2577709"/>
            <a:ext cx="5515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SCSS syntax:</a:t>
            </a:r>
          </a:p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66591" y="3062960"/>
            <a:ext cx="5419083" cy="24402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$font-family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Helvetica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sans-serif</a:t>
            </a:r>
            <a:r>
              <a:rPr lang="en-US" dirty="0">
                <a:solidFill>
                  <a:srgbClr val="0086B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!default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$font-size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14px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!default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$primary-color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99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#333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!default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1400" dirty="0">
                <a:solidFill>
                  <a:srgbClr val="0033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body</a:t>
            </a:r>
            <a:r>
              <a:rPr lang="en-US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solidFill>
                  <a:srgbClr val="99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font-family</a:t>
            </a:r>
            <a:r>
              <a:rPr lang="en-US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$font-family</a:t>
            </a:r>
            <a:r>
              <a:rPr lang="en-US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99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font-size</a:t>
            </a:r>
            <a:r>
              <a:rPr lang="en-US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$font-size</a:t>
            </a:r>
            <a:r>
              <a:rPr lang="en-US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solidFill>
                  <a:srgbClr val="99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color</a:t>
            </a:r>
            <a:r>
              <a:rPr lang="en-US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$primary-color</a:t>
            </a:r>
            <a:r>
              <a:rPr lang="en-US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542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" y="0"/>
            <a:ext cx="11722100" cy="500857"/>
          </a:xfrm>
        </p:spPr>
        <p:txBody>
          <a:bodyPr>
            <a:normAutofit/>
          </a:bodyPr>
          <a:lstStyle/>
          <a:p>
            <a:r>
              <a:rPr lang="en-US" dirty="0"/>
              <a:t>Sass variables</a:t>
            </a:r>
          </a:p>
        </p:txBody>
      </p:sp>
      <p:sp>
        <p:nvSpPr>
          <p:cNvPr id="5" name="Marcador de contenido 2"/>
          <p:cNvSpPr>
            <a:spLocks noGrp="1"/>
          </p:cNvSpPr>
          <p:nvPr>
            <p:ph sz="half" idx="1"/>
          </p:nvPr>
        </p:nvSpPr>
        <p:spPr>
          <a:xfrm>
            <a:off x="469900" y="739273"/>
            <a:ext cx="11361201" cy="1600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Variables allow you to store things like color, font families or </a:t>
            </a:r>
          </a:p>
          <a:p>
            <a:pPr marL="0" indent="0">
              <a:buNone/>
            </a:pPr>
            <a:r>
              <a:rPr lang="en-US" dirty="0"/>
              <a:t>any other CSS values you want to reuse.</a:t>
            </a:r>
          </a:p>
          <a:p>
            <a:pPr marL="0" indent="0">
              <a:buNone/>
            </a:pPr>
            <a:r>
              <a:rPr lang="en-US" dirty="0"/>
              <a:t>Sass uses the ‘</a:t>
            </a:r>
            <a:r>
              <a:rPr lang="en-US" b="1" dirty="0">
                <a:solidFill>
                  <a:srgbClr val="CD679A"/>
                </a:solidFill>
              </a:rPr>
              <a:t>$</a:t>
            </a:r>
            <a:r>
              <a:rPr lang="en-US" dirty="0"/>
              <a:t>’ symbol to make something a variable.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Graphic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81007" y="739273"/>
            <a:ext cx="1452319" cy="1089240"/>
          </a:xfrm>
          <a:prstGeom prst="rect">
            <a:avLst/>
          </a:prstGeom>
        </p:spPr>
      </p:pic>
      <p:pic>
        <p:nvPicPr>
          <p:cNvPr id="7" name="Graphic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88966" y="5674796"/>
            <a:ext cx="1644360" cy="57195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50500" y="5661972"/>
            <a:ext cx="4442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Css with superpowers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9900" y="2577709"/>
            <a:ext cx="5515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SCSS syntax: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6591" y="3062960"/>
            <a:ext cx="5419083" cy="24402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$font-family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Helvetica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sans-serif</a:t>
            </a:r>
            <a:r>
              <a:rPr lang="en-US" dirty="0">
                <a:solidFill>
                  <a:srgbClr val="0086B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!default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$font-size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14px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!default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$primary-color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>
                <a:solidFill>
                  <a:srgbClr val="0099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#333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!default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1400" dirty="0">
                <a:solidFill>
                  <a:srgbClr val="0033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body</a:t>
            </a:r>
            <a:r>
              <a:rPr lang="en-US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solidFill>
                  <a:srgbClr val="99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font-family</a:t>
            </a:r>
            <a:r>
              <a:rPr lang="en-US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$font-family</a:t>
            </a:r>
            <a:r>
              <a:rPr lang="en-US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99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font-size</a:t>
            </a:r>
            <a:r>
              <a:rPr lang="en-US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$font-size</a:t>
            </a:r>
            <a:r>
              <a:rPr lang="en-US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solidFill>
                  <a:srgbClr val="99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color</a:t>
            </a:r>
            <a:r>
              <a:rPr lang="en-US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$primary-color</a:t>
            </a:r>
            <a:r>
              <a:rPr lang="en-US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90474" y="2569029"/>
            <a:ext cx="5515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Css result:</a:t>
            </a:r>
          </a:p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90474" y="3050136"/>
            <a:ext cx="5419083" cy="24530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body</a:t>
            </a:r>
            <a:r>
              <a:rPr lang="en-US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solidFill>
                  <a:srgbClr val="99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font-family</a:t>
            </a:r>
            <a:r>
              <a:rPr lang="en-US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Helvetica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86B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sans-serif</a:t>
            </a:r>
            <a:r>
              <a:rPr lang="en-US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99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font-size</a:t>
            </a:r>
            <a:r>
              <a:rPr lang="en-US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14px</a:t>
            </a:r>
            <a:r>
              <a:rPr lang="en-US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solidFill>
                  <a:srgbClr val="99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color</a:t>
            </a:r>
            <a:r>
              <a:rPr lang="en-US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#333</a:t>
            </a:r>
            <a:r>
              <a:rPr lang="en-US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5979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DNNConnect">
      <a:dk1>
        <a:srgbClr val="47292B"/>
      </a:dk1>
      <a:lt1>
        <a:sysClr val="window" lastClr="FFFFFF"/>
      </a:lt1>
      <a:dk2>
        <a:srgbClr val="502E30"/>
      </a:dk2>
      <a:lt2>
        <a:srgbClr val="F1E7E8"/>
      </a:lt2>
      <a:accent1>
        <a:srgbClr val="D8BABC"/>
      </a:accent1>
      <a:accent2>
        <a:srgbClr val="DD9797"/>
      </a:accent2>
      <a:accent3>
        <a:srgbClr val="B47E82"/>
      </a:accent3>
      <a:accent4>
        <a:srgbClr val="C0BEAF"/>
      </a:accent4>
      <a:accent5>
        <a:srgbClr val="CE6868"/>
      </a:accent5>
      <a:accent6>
        <a:srgbClr val="CB7678"/>
      </a:accent6>
      <a:hlink>
        <a:srgbClr val="FFFFFF"/>
      </a:hlink>
      <a:folHlink>
        <a:srgbClr val="D8D8D8"/>
      </a:folHlink>
    </a:clrScheme>
    <a:fontScheme name="DNNConnect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DF34B155-F1D6-4C20-B74F-29CD91E36734}" vid="{6CF13B80-305C-462E-9244-DCC634195E2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DNN Connect 2017</Template>
  <TotalTime>1366</TotalTime>
  <Words>1266</Words>
  <Application>Microsoft Office PowerPoint</Application>
  <PresentationFormat>Widescreen</PresentationFormat>
  <Paragraphs>299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Consolas</vt:lpstr>
      <vt:lpstr>Courier New</vt:lpstr>
      <vt:lpstr>Roboto</vt:lpstr>
      <vt:lpstr>Segoe UI</vt:lpstr>
      <vt:lpstr>Segoe UI Light</vt:lpstr>
      <vt:lpstr>Times New Roman</vt:lpstr>
      <vt:lpstr>Tema de Office</vt:lpstr>
      <vt:lpstr>Simple theme creation using Sass</vt:lpstr>
      <vt:lpstr>Who am I?</vt:lpstr>
      <vt:lpstr>Introduction</vt:lpstr>
      <vt:lpstr>What is Sass?</vt:lpstr>
      <vt:lpstr>Why would I use Sass?</vt:lpstr>
      <vt:lpstr>What will you need?</vt:lpstr>
      <vt:lpstr>Quick overview of Sass functions</vt:lpstr>
      <vt:lpstr>Sass variables</vt:lpstr>
      <vt:lpstr>Sass variables</vt:lpstr>
      <vt:lpstr>Sass nesting</vt:lpstr>
      <vt:lpstr>Sass nesting</vt:lpstr>
      <vt:lpstr>Sass Mixins</vt:lpstr>
      <vt:lpstr>Sass Mixins</vt:lpstr>
      <vt:lpstr>Extend/Inheritance</vt:lpstr>
      <vt:lpstr>Extend/Inheritance</vt:lpstr>
      <vt:lpstr>Sass Operators</vt:lpstr>
      <vt:lpstr>Sass Operators</vt:lpstr>
      <vt:lpstr>Setup of a Sass theme</vt:lpstr>
      <vt:lpstr>Theme structure</vt:lpstr>
      <vt:lpstr>Theme structure</vt:lpstr>
      <vt:lpstr>Information &amp; links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theme creation using Sass</dc:title>
  <dc:creator>Geoff Barlow</dc:creator>
  <cp:lastModifiedBy>Geoff Barlow</cp:lastModifiedBy>
  <cp:revision>51</cp:revision>
  <dcterms:created xsi:type="dcterms:W3CDTF">2017-05-20T10:34:49Z</dcterms:created>
  <dcterms:modified xsi:type="dcterms:W3CDTF">2017-05-27T10:46:26Z</dcterms:modified>
</cp:coreProperties>
</file>